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6"/>
  </p:notesMasterIdLst>
  <p:sldIdLst>
    <p:sldId id="382" r:id="rId5"/>
    <p:sldId id="374" r:id="rId6"/>
    <p:sldId id="296" r:id="rId7"/>
    <p:sldId id="344" r:id="rId8"/>
    <p:sldId id="310" r:id="rId9"/>
    <p:sldId id="345" r:id="rId10"/>
    <p:sldId id="325" r:id="rId11"/>
    <p:sldId id="383" r:id="rId12"/>
    <p:sldId id="384" r:id="rId13"/>
    <p:sldId id="385" r:id="rId14"/>
    <p:sldId id="316" r:id="rId15"/>
    <p:sldId id="313" r:id="rId16"/>
    <p:sldId id="317" r:id="rId17"/>
    <p:sldId id="318" r:id="rId18"/>
    <p:sldId id="320" r:id="rId19"/>
    <p:sldId id="319" r:id="rId20"/>
    <p:sldId id="321" r:id="rId21"/>
    <p:sldId id="283" r:id="rId22"/>
    <p:sldId id="347" r:id="rId23"/>
    <p:sldId id="378" r:id="rId24"/>
    <p:sldId id="386" r:id="rId25"/>
    <p:sldId id="379" r:id="rId26"/>
    <p:sldId id="387" r:id="rId27"/>
    <p:sldId id="348" r:id="rId28"/>
    <p:sldId id="352" r:id="rId29"/>
    <p:sldId id="299" r:id="rId30"/>
    <p:sldId id="300" r:id="rId31"/>
    <p:sldId id="280" r:id="rId32"/>
    <p:sldId id="368" r:id="rId33"/>
    <p:sldId id="369" r:id="rId34"/>
    <p:sldId id="303" r:id="rId35"/>
    <p:sldId id="305" r:id="rId36"/>
    <p:sldId id="306" r:id="rId37"/>
    <p:sldId id="304" r:id="rId38"/>
    <p:sldId id="301" r:id="rId39"/>
    <p:sldId id="366" r:id="rId40"/>
    <p:sldId id="367" r:id="rId41"/>
    <p:sldId id="285" r:id="rId42"/>
    <p:sldId id="284" r:id="rId43"/>
    <p:sldId id="287" r:id="rId44"/>
    <p:sldId id="288" r:id="rId45"/>
    <p:sldId id="290" r:id="rId46"/>
    <p:sldId id="354" r:id="rId47"/>
    <p:sldId id="355" r:id="rId48"/>
    <p:sldId id="380" r:id="rId49"/>
    <p:sldId id="356" r:id="rId50"/>
    <p:sldId id="357" r:id="rId51"/>
    <p:sldId id="377" r:id="rId52"/>
    <p:sldId id="381" r:id="rId53"/>
    <p:sldId id="291" r:id="rId54"/>
    <p:sldId id="307" r:id="rId55"/>
    <p:sldId id="314" r:id="rId56"/>
    <p:sldId id="315" r:id="rId57"/>
    <p:sldId id="302" r:id="rId58"/>
    <p:sldId id="261" r:id="rId59"/>
    <p:sldId id="281" r:id="rId60"/>
    <p:sldId id="364" r:id="rId61"/>
    <p:sldId id="372" r:id="rId62"/>
    <p:sldId id="371" r:id="rId63"/>
    <p:sldId id="266" r:id="rId64"/>
    <p:sldId id="375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AD37"/>
    <a:srgbClr val="73EEDC"/>
    <a:srgbClr val="1E1B4B"/>
    <a:srgbClr val="DC31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19F9ED-4DF9-4AB2-BE87-4C9E517FF8D1}" v="165" dt="2022-09-27T15:34:14.5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1" autoAdjust="0"/>
    <p:restoredTop sz="94660"/>
  </p:normalViewPr>
  <p:slideViewPr>
    <p:cSldViewPr snapToGrid="0">
      <p:cViewPr>
        <p:scale>
          <a:sx n="59" d="100"/>
          <a:sy n="59" d="100"/>
        </p:scale>
        <p:origin x="7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C3267-515B-4224-86E9-957EF72DF69C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65CAF-E99E-4EA5-B3CC-3A516ECCE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204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Move the useful words section to the 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65CAF-E99E-4EA5-B3CC-3A516ECCEC3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159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Sources:</a:t>
            </a:r>
          </a:p>
          <a:p>
            <a:r>
              <a:rPr lang="en-GB"/>
              <a:t>https://cwmpas.coop/about-us/</a:t>
            </a:r>
          </a:p>
          <a:p>
            <a:r>
              <a:rPr lang="en-GB"/>
              <a:t>https://cwmpas.coop/what-we-do/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65CAF-E99E-4EA5-B3CC-3A516ECCEC3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715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Replace ‘towards a common goal’ with ‘to do something’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65CAF-E99E-4EA5-B3CC-3A516ECCEC3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807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Sources:</a:t>
            </a:r>
          </a:p>
          <a:p>
            <a:r>
              <a:rPr lang="en-GB"/>
              <a:t>https://cwmpas.coop/about-us/</a:t>
            </a:r>
          </a:p>
          <a:p>
            <a:r>
              <a:rPr lang="en-GB"/>
              <a:t>https://cwmpas.coop/what-we-do/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65CAF-E99E-4EA5-B3CC-3A516ECCEC3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185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Sources:</a:t>
            </a:r>
          </a:p>
          <a:p>
            <a:r>
              <a:rPr lang="en-GB"/>
              <a:t>https://cwmpas.coop/about-us/</a:t>
            </a:r>
          </a:p>
          <a:p>
            <a:r>
              <a:rPr lang="en-GB"/>
              <a:t>https://cwmpas.coop/what-we-do/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65CAF-E99E-4EA5-B3CC-3A516ECCEC32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380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Sources:</a:t>
            </a:r>
          </a:p>
          <a:p>
            <a:r>
              <a:rPr lang="en-GB"/>
              <a:t>https://cwmpas.coop/about-us/</a:t>
            </a:r>
          </a:p>
          <a:p>
            <a:r>
              <a:rPr lang="en-GB"/>
              <a:t>https://cwmpas.coop/what-we-do/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65CAF-E99E-4EA5-B3CC-3A516ECCEC32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873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This section should be moved to the end I think – it’s a bit daunting!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65CAF-E99E-4EA5-B3CC-3A516ECCEC32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371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This section should be moved to the end I think – it’s a bit daunting!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65CAF-E99E-4EA5-B3CC-3A516ECCEC32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784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Sources:</a:t>
            </a:r>
          </a:p>
          <a:p>
            <a:r>
              <a:rPr lang="en-GB"/>
              <a:t>https://cwmpas.coop/about-us/</a:t>
            </a:r>
          </a:p>
          <a:p>
            <a:r>
              <a:rPr lang="en-GB"/>
              <a:t>https://cwmpas.coop/what-we-do/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65CAF-E99E-4EA5-B3CC-3A516ECCEC32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28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99B9-C900-C032-E773-DD537BC96C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966C5C-6ABF-72CB-9556-8ED8C7EDD0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018FE-E9D4-76DA-421C-03E444EC5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4D058-A59E-4F7E-B3F4-50EA9593A767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DFFB7-8C6A-A24C-907C-7A59665EC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BBC54-D44C-FC30-B3EC-61031A1A2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B983-AF17-4925-A33A-5B528C1FD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345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D3456-6F78-F986-5B40-65966C893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37824B-57AA-EBFC-1D45-45E778DF8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B3E9E-2BED-98B1-8705-9459ED45B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4D058-A59E-4F7E-B3F4-50EA9593A767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99A22-521C-1A7C-61F8-B86E38B3E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B77D4-DDFC-DCBC-DA6C-82110BC90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B983-AF17-4925-A33A-5B528C1FD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344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82B139-0C6C-0AD5-DBA9-9344877CBA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B99A9-8EE7-B1A8-4561-94E1CD870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29CB3-B339-A4FF-9424-00DCA00A9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4D058-A59E-4F7E-B3F4-50EA9593A767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D8EC5-294F-4F51-B13C-2D32CE9F7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61B53-17F7-737F-017E-E7250F71E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B983-AF17-4925-A33A-5B528C1FD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47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4D48F-3101-7389-2182-F217910E6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E6CE0-7EB7-C221-DF23-2EA2799ED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5C526-7100-B1FA-FF94-9601D1FE1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4D058-A59E-4F7E-B3F4-50EA9593A767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A732C-E0CA-16FE-4C51-32C2416EC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29A00-109A-4585-BE56-58BC41A3C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B983-AF17-4925-A33A-5B528C1FD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278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BAC44-08F9-2C63-8B22-6F0AA51E3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58202B-B555-2A03-A5A2-938271468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B3579-D5EA-A17F-9C97-E5AB702FF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4D058-A59E-4F7E-B3F4-50EA9593A767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5181F-A83E-4FCC-6F3E-13555F2ED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EFAE0-B2D2-AD07-35C7-17BEA57A5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B983-AF17-4925-A33A-5B528C1FD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793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B2790-664F-34B0-6739-0E1FEE07A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C1DF1-8D93-EC0B-8D28-A054D17D91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019992-9B4A-CBE7-85AF-D95171A045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E8431F-6B02-46DF-D6B9-3F5650889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4D058-A59E-4F7E-B3F4-50EA9593A767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E53A08-98E2-64BA-7C97-9AAA6C3A4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1C3D18-7B32-F982-1EC4-7E9AC8F28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B983-AF17-4925-A33A-5B528C1FD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985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8477C-E6E3-785B-9FA5-A4C95B79B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1D1983-80D7-18A9-24D2-11B3D9060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8921EC-172A-1335-8313-CB219677E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3C53C6-E668-4324-5AC8-E663E59D75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10FBD9-5224-ADE6-4ABA-9F14B0DEB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4F4515-E38C-88D7-9813-F9644800B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4D058-A59E-4F7E-B3F4-50EA9593A767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4724C6-EC85-5982-9D0D-8B7FC38CE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3352AD-6744-40E9-0DE0-86C6AB7F6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B983-AF17-4925-A33A-5B528C1FD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794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E2231-D4CF-2A2E-8A07-5CCA778FC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C57C77-2373-27EF-D97D-5C1162E8E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4D058-A59E-4F7E-B3F4-50EA9593A767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F68C4C-88B7-9CBE-A555-09FEB094B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64335C-CB8B-0835-2114-DEC0F9A02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B983-AF17-4925-A33A-5B528C1FD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304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996D6D-15D3-4989-A151-110C4B0B7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4D058-A59E-4F7E-B3F4-50EA9593A767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956952-C4D3-C1CA-86E8-29B370717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343611-5F8A-D39F-3780-6AEBC6E16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B983-AF17-4925-A33A-5B528C1FD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215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B3B60-E169-0995-BF20-1F65830D8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FA631-ED8C-DE56-24A8-9B2C7D1B6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E00DF9-C2A0-3789-151A-E20C39340D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89A4A8-7A31-5EF7-C83B-CCD088ED2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4D058-A59E-4F7E-B3F4-50EA9593A767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D63CF0-D2D6-2801-A33A-E19508B36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B62E13-279D-7810-D2CE-85CDFD87E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B983-AF17-4925-A33A-5B528C1FD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357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DB4BD-E9D9-5095-C297-B64070519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F79C9E-DD8E-4B9C-889F-5C71B27B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2C825A-DBC5-687A-51C1-DD1DF3785A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316D7-48EE-AA4B-871B-036D16581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4D058-A59E-4F7E-B3F4-50EA9593A767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DEA7F4-DEED-D10D-E399-5355FA628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16701F-9789-F2C2-3A59-F8F857D43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B983-AF17-4925-A33A-5B528C1FD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524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F1C271-FAF4-92B6-91F5-146A89008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E69C6-E9CB-F310-B7CF-CFD71CD23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104E8-A2B6-0669-45F9-D80AD0E1CF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4D058-A59E-4F7E-B3F4-50EA9593A767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34DEA-7CE0-4B20-B724-1FE6DA2E16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839F2-5566-DEC1-DB74-CB17CBA8A3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BB983-AF17-4925-A33A-5B528C1FD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882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njJpa1LBOY?feature=oembed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rEN7qhEEh8?feature=oembed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uJhol8BZO4?feature=oembed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cwmpas.coop/" TargetMode="External"/><Relationship Id="rId7" Type="http://schemas.openxmlformats.org/officeDocument/2006/relationships/hyperlink" Target="https://www.thenews.coop/uk/" TargetMode="External"/><Relationship Id="rId2" Type="http://schemas.openxmlformats.org/officeDocument/2006/relationships/hyperlink" Target="https://cy.cwmpas.coop/latest/cydweithredwyr-yfor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k.coop/understanding-co-ops/what-co-op/types-co-ops" TargetMode="External"/><Relationship Id="rId5" Type="http://schemas.openxmlformats.org/officeDocument/2006/relationships/hyperlink" Target="https://www.ica.coop/al-ica/" TargetMode="External"/><Relationship Id="rId4" Type="http://schemas.openxmlformats.org/officeDocument/2006/relationships/hyperlink" Target="https://www.uk.coop/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IbW8b5ssKs" TargetMode="External"/><Relationship Id="rId2" Type="http://schemas.openxmlformats.org/officeDocument/2006/relationships/hyperlink" Target="https://www.youtube.com/c/Cwmpas/video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kihZUsADQTQ" TargetMode="External"/><Relationship Id="rId4" Type="http://schemas.openxmlformats.org/officeDocument/2006/relationships/hyperlink" Target="https://youtu.be/KJTf4PuTy6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group of people looking at a computer screen&#10;&#10;Description automatically generated with medium confidence">
            <a:extLst>
              <a:ext uri="{FF2B5EF4-FFF2-40B4-BE49-F238E27FC236}">
                <a16:creationId xmlns:a16="http://schemas.microsoft.com/office/drawing/2014/main" id="{702D0657-B36C-59DB-52AC-449875E97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14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89361-3F59-BF1C-D6C6-9BFAE7C2A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074025"/>
            <a:ext cx="5169853" cy="2929016"/>
          </a:xfrm>
        </p:spPr>
        <p:txBody>
          <a:bodyPr>
            <a:no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y-GB" sz="40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3. Mae modd </a:t>
            </a:r>
            <a:r>
              <a:rPr lang="cy-GB" sz="4000" b="1" dirty="0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gwneud pethau gyda’n gilydd</a:t>
            </a:r>
            <a:r>
              <a:rPr lang="cy-GB" sz="40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sy’n amhosib i ni wneud ein hunain</a:t>
            </a:r>
            <a:endParaRPr lang="en-GB" sz="4000" dirty="0">
              <a:solidFill>
                <a:schemeClr val="bg1"/>
              </a:solidFill>
              <a:effectLst/>
              <a:latin typeface="basisgrotesquepr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0DA07D91-18AA-B0A8-8F87-66995EE20D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9" r="22001"/>
          <a:stretch/>
        </p:blipFill>
        <p:spPr>
          <a:xfrm>
            <a:off x="406400" y="1024462"/>
            <a:ext cx="5289983" cy="480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292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89361-3F59-BF1C-D6C6-9BFAE7C2A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1789" y="2863545"/>
            <a:ext cx="6808422" cy="66198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Rhowch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gynnig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hyn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99341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56698F6-5534-3D56-3268-A13586F25650}"/>
              </a:ext>
            </a:extLst>
          </p:cNvPr>
          <p:cNvSpPr txBox="1">
            <a:spLocks/>
          </p:cNvSpPr>
          <p:nvPr/>
        </p:nvSpPr>
        <p:spPr>
          <a:xfrm>
            <a:off x="1751248" y="2756406"/>
            <a:ext cx="8689503" cy="1345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y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Gofynnwch i’ch athro ddewis rhywun i guro ei ddwylo mor uchel â phosib!</a:t>
            </a:r>
            <a:endParaRPr lang="en-GB" sz="4400" dirty="0">
              <a:solidFill>
                <a:schemeClr val="bg1"/>
              </a:solidFill>
              <a:latin typeface="basisgrotesquepro"/>
            </a:endParaRPr>
          </a:p>
        </p:txBody>
      </p:sp>
    </p:spTree>
    <p:extLst>
      <p:ext uri="{BB962C8B-B14F-4D97-AF65-F5344CB8AC3E}">
        <p14:creationId xmlns:p14="http://schemas.microsoft.com/office/powerpoint/2010/main" val="62127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56698F6-5534-3D56-3268-A13586F25650}"/>
              </a:ext>
            </a:extLst>
          </p:cNvPr>
          <p:cNvSpPr txBox="1">
            <a:spLocks/>
          </p:cNvSpPr>
          <p:nvPr/>
        </p:nvSpPr>
        <p:spPr>
          <a:xfrm>
            <a:off x="674734" y="2716431"/>
            <a:ext cx="10842531" cy="14251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Nawr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,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pawb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i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guro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dwylo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gyda’i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gilydd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a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gweld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faint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yn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fwy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o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sŵn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sy’n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bosib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ei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wneud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! </a:t>
            </a:r>
            <a:endParaRPr lang="en-GB" sz="4400" dirty="0">
              <a:solidFill>
                <a:schemeClr val="bg1"/>
              </a:solidFill>
              <a:latin typeface="basisgrotesquepro"/>
            </a:endParaRPr>
          </a:p>
        </p:txBody>
      </p:sp>
    </p:spTree>
    <p:extLst>
      <p:ext uri="{BB962C8B-B14F-4D97-AF65-F5344CB8AC3E}">
        <p14:creationId xmlns:p14="http://schemas.microsoft.com/office/powerpoint/2010/main" val="2826471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89361-3F59-BF1C-D6C6-9BFAE7C2A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4077" y="1767199"/>
            <a:ext cx="10123846" cy="151169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Mae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pawb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wedi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dod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at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ei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gilydd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gyflawni’r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un nod o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wneud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cymaint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sŵn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â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phosib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1B5FB25-8DD4-A5DD-EF87-3569F0576F46}"/>
              </a:ext>
            </a:extLst>
          </p:cNvPr>
          <p:cNvSpPr txBox="1">
            <a:spLocks/>
          </p:cNvSpPr>
          <p:nvPr/>
        </p:nvSpPr>
        <p:spPr>
          <a:xfrm>
            <a:off x="2740939" y="4539941"/>
            <a:ext cx="6710119" cy="7748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Cydweithredu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yw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hyn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!</a:t>
            </a:r>
            <a:endParaRPr lang="en-GB" sz="4400" dirty="0">
              <a:solidFill>
                <a:schemeClr val="bg1"/>
              </a:solidFill>
              <a:latin typeface="basisgrotesquepro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B599956-45BF-867A-44CC-267D8DBCF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285" y="4059520"/>
            <a:ext cx="1227117" cy="1735667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B82C77-9F37-F722-9C7A-FC2CDDF19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54595" y="4059519"/>
            <a:ext cx="1227117" cy="173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3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1B5FB25-8DD4-A5DD-EF87-3569F0576F46}"/>
              </a:ext>
            </a:extLst>
          </p:cNvPr>
          <p:cNvSpPr txBox="1">
            <a:spLocks/>
          </p:cNvSpPr>
          <p:nvPr/>
        </p:nvSpPr>
        <p:spPr>
          <a:xfrm>
            <a:off x="1613442" y="2440166"/>
            <a:ext cx="8965116" cy="1977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y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Gwyliwch yr animeiddiad canlynol ar YouTube am ambell enghraifft o gydweithredu ar waith!</a:t>
            </a:r>
            <a:endParaRPr lang="en-GB" sz="4400" dirty="0">
              <a:solidFill>
                <a:schemeClr val="bg1"/>
              </a:solidFill>
              <a:latin typeface="basisgrotesquepro"/>
            </a:endParaRPr>
          </a:p>
        </p:txBody>
      </p:sp>
    </p:spTree>
    <p:extLst>
      <p:ext uri="{BB962C8B-B14F-4D97-AF65-F5344CB8AC3E}">
        <p14:creationId xmlns:p14="http://schemas.microsoft.com/office/powerpoint/2010/main" val="3174016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 title="Leadership and effective collaboration.">
            <a:hlinkClick r:id="" action="ppaction://media"/>
            <a:extLst>
              <a:ext uri="{FF2B5EF4-FFF2-40B4-BE49-F238E27FC236}">
                <a16:creationId xmlns:a16="http://schemas.microsoft.com/office/drawing/2014/main" id="{A5920762-4814-1A14-4A61-5605BB8EB68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49666" y="1067759"/>
            <a:ext cx="8492667" cy="479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49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31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5C0F1-42EB-F765-904E-7EA3626C9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8" y="2630018"/>
            <a:ext cx="10755385" cy="1597963"/>
          </a:xfrm>
        </p:spPr>
        <p:txBody>
          <a:bodyPr>
            <a:noAutofit/>
          </a:bodyPr>
          <a:lstStyle/>
          <a:p>
            <a:r>
              <a:rPr lang="en-GB" sz="60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Cydweithredu</a:t>
            </a:r>
            <a:r>
              <a:rPr lang="en-GB" sz="60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60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ble</a:t>
            </a:r>
            <a:r>
              <a:rPr lang="en-GB" sz="60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br>
              <a:rPr lang="en-GB" sz="60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</a:br>
            <a:r>
              <a:rPr lang="en-GB" sz="60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rydyn</a:t>
            </a:r>
            <a:r>
              <a:rPr lang="en-GB" sz="60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60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ni’n</a:t>
            </a:r>
            <a:r>
              <a:rPr lang="en-GB" sz="60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60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byw</a:t>
            </a:r>
            <a:endParaRPr lang="en-GB" sz="6000" dirty="0">
              <a:solidFill>
                <a:schemeClr val="bg1"/>
              </a:solidFill>
              <a:latin typeface="basisgrotesquepro"/>
            </a:endParaRPr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ECB39ED-2D1A-C34A-7EC8-CF3BAF0390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2" b="23704"/>
          <a:stretch/>
        </p:blipFill>
        <p:spPr>
          <a:xfrm>
            <a:off x="6625086" y="1253067"/>
            <a:ext cx="4848606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71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89361-3F59-BF1C-D6C6-9BFAE7C2A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307" y="2490786"/>
            <a:ext cx="10321386" cy="187642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Mae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pobl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yng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Nghymru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wedi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bod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yn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cydweithredu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ers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blynyddoedd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maith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. Mae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pobl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b="1" dirty="0" err="1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</a:rPr>
              <a:t>leol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yn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dod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ynghyd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i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helpu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eu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gilydd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.</a:t>
            </a:r>
            <a:endParaRPr lang="en-GB" sz="4400" dirty="0">
              <a:solidFill>
                <a:schemeClr val="bg1"/>
              </a:solidFill>
              <a:latin typeface="basisgrotesquepro"/>
            </a:endParaRPr>
          </a:p>
        </p:txBody>
      </p:sp>
    </p:spTree>
    <p:extLst>
      <p:ext uri="{BB962C8B-B14F-4D97-AF65-F5344CB8AC3E}">
        <p14:creationId xmlns:p14="http://schemas.microsoft.com/office/powerpoint/2010/main" val="1709924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89361-3F59-BF1C-D6C6-9BFAE7C2A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1170" y="2175590"/>
            <a:ext cx="8969660" cy="250681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y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Cyn belled yn ôl â’r 1840au cynnar (tua 180 mlynedd yn ôl) cafodd y </a:t>
            </a:r>
            <a:r>
              <a:rPr lang="cy-GB" sz="4400" dirty="0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</a:rPr>
              <a:t>‘</a:t>
            </a:r>
            <a:r>
              <a:rPr lang="cy-GB" sz="4400" b="1" dirty="0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</a:rPr>
              <a:t>cymdeithasau cydweithredol</a:t>
            </a:r>
            <a:r>
              <a:rPr lang="cy-GB" sz="4400" dirty="0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</a:rPr>
              <a:t>’ </a:t>
            </a:r>
            <a:r>
              <a:rPr lang="cy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cyntaf eu creu yng Nghymru.</a:t>
            </a:r>
            <a:endParaRPr lang="en-GB" sz="4400" dirty="0">
              <a:solidFill>
                <a:schemeClr val="bg1"/>
              </a:solidFill>
              <a:latin typeface="basisgrotesquepro"/>
            </a:endParaRPr>
          </a:p>
        </p:txBody>
      </p:sp>
    </p:spTree>
    <p:extLst>
      <p:ext uri="{BB962C8B-B14F-4D97-AF65-F5344CB8AC3E}">
        <p14:creationId xmlns:p14="http://schemas.microsoft.com/office/powerpoint/2010/main" val="1070736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AD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5C0F1-42EB-F765-904E-7EA3626C9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6492"/>
            <a:ext cx="11082867" cy="5765016"/>
          </a:xfrm>
        </p:spPr>
        <p:txBody>
          <a:bodyPr>
            <a:noAutofit/>
          </a:bodyPr>
          <a:lstStyle/>
          <a:p>
            <a:r>
              <a:rPr lang="en-GB" sz="6000" dirty="0">
                <a:solidFill>
                  <a:srgbClr val="1E1B4B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Beth </a:t>
            </a:r>
            <a:r>
              <a:rPr lang="en-GB" sz="6000" dirty="0" err="1">
                <a:solidFill>
                  <a:srgbClr val="1E1B4B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i’w</a:t>
            </a:r>
            <a:r>
              <a:rPr lang="en-GB" sz="6000" dirty="0">
                <a:solidFill>
                  <a:srgbClr val="1E1B4B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solidFill>
                  <a:srgbClr val="1E1B4B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ddisgwyl</a:t>
            </a:r>
            <a:br>
              <a:rPr lang="en-GB" sz="2800" dirty="0">
                <a:solidFill>
                  <a:srgbClr val="1E1B4B"/>
                </a:solidFill>
                <a:latin typeface="basisgrotesquepro"/>
              </a:rPr>
            </a:br>
            <a:br>
              <a:rPr lang="en-GB" sz="2800" dirty="0">
                <a:solidFill>
                  <a:srgbClr val="1E1B4B"/>
                </a:solidFill>
                <a:latin typeface="basisgrotesquepro"/>
              </a:rPr>
            </a:br>
            <a:r>
              <a:rPr lang="en-GB" sz="2800" dirty="0">
                <a:solidFill>
                  <a:srgbClr val="1E1B4B"/>
                </a:solidFill>
                <a:latin typeface="basisgrotesquepro"/>
              </a:rPr>
              <a:t>1. </a:t>
            </a:r>
            <a:r>
              <a:rPr lang="en-GB" sz="2400" dirty="0" err="1">
                <a:solidFill>
                  <a:srgbClr val="1E1B4B"/>
                </a:solidFill>
                <a:effectLst/>
                <a:latin typeface="basisgrotesquepro"/>
                <a:ea typeface="Calibri" panose="020F0502020204030204" pitchFamily="34" charset="0"/>
              </a:rPr>
              <a:t>Dysgu</a:t>
            </a:r>
            <a:r>
              <a:rPr lang="en-GB" sz="2400" dirty="0">
                <a:solidFill>
                  <a:srgbClr val="1E1B4B"/>
                </a:solidFill>
                <a:effectLst/>
                <a:latin typeface="basisgrotesquepro"/>
                <a:ea typeface="Calibri" panose="020F0502020204030204" pitchFamily="34" charset="0"/>
              </a:rPr>
              <a:t> am </a:t>
            </a:r>
            <a:r>
              <a:rPr lang="en-GB" sz="2400" dirty="0" err="1">
                <a:solidFill>
                  <a:srgbClr val="1E1B4B"/>
                </a:solidFill>
                <a:effectLst/>
                <a:latin typeface="basisgrotesquepro"/>
                <a:ea typeface="Calibri" panose="020F0502020204030204" pitchFamily="34" charset="0"/>
              </a:rPr>
              <a:t>gydweithredu</a:t>
            </a:r>
            <a:br>
              <a:rPr lang="en-GB" sz="2400" dirty="0">
                <a:solidFill>
                  <a:srgbClr val="1E1B4B"/>
                </a:solidFill>
                <a:latin typeface="basisgrotesquepro"/>
              </a:rPr>
            </a:br>
            <a:br>
              <a:rPr lang="en-GB" sz="2400" dirty="0">
                <a:solidFill>
                  <a:srgbClr val="1E1B4B"/>
                </a:solidFill>
                <a:latin typeface="basisgrotesquepro"/>
              </a:rPr>
            </a:br>
            <a:r>
              <a:rPr lang="en-GB" sz="2400" dirty="0">
                <a:solidFill>
                  <a:srgbClr val="1E1B4B"/>
                </a:solidFill>
                <a:latin typeface="basisgrotesquepro"/>
              </a:rPr>
              <a:t>2. </a:t>
            </a:r>
            <a:r>
              <a:rPr lang="en-GB" sz="2400" dirty="0" err="1">
                <a:solidFill>
                  <a:srgbClr val="1E1B4B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Dysgu</a:t>
            </a:r>
            <a:r>
              <a:rPr lang="en-GB" sz="2400" dirty="0">
                <a:solidFill>
                  <a:srgbClr val="1E1B4B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1E1B4B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mwy</a:t>
            </a:r>
            <a:r>
              <a:rPr lang="en-GB" sz="2400" dirty="0">
                <a:solidFill>
                  <a:srgbClr val="1E1B4B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am Cwmpas</a:t>
            </a:r>
            <a:br>
              <a:rPr lang="en-GB" sz="2400" dirty="0">
                <a:solidFill>
                  <a:srgbClr val="1E1B4B"/>
                </a:solidFill>
                <a:latin typeface="basisgrotesquepro"/>
              </a:rPr>
            </a:br>
            <a:br>
              <a:rPr lang="en-GB" sz="2400" dirty="0">
                <a:solidFill>
                  <a:srgbClr val="1E1B4B"/>
                </a:solidFill>
                <a:latin typeface="basisgrotesquepro"/>
              </a:rPr>
            </a:br>
            <a:r>
              <a:rPr lang="en-GB" sz="2400" dirty="0">
                <a:solidFill>
                  <a:srgbClr val="1E1B4B"/>
                </a:solidFill>
                <a:latin typeface="basisgrotesquepro"/>
              </a:rPr>
              <a:t>3. </a:t>
            </a:r>
            <a:r>
              <a:rPr lang="en-GB" sz="2400" dirty="0" err="1">
                <a:solidFill>
                  <a:srgbClr val="1E1B4B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Rhoi</a:t>
            </a:r>
            <a:r>
              <a:rPr lang="en-GB" sz="2400" dirty="0">
                <a:solidFill>
                  <a:srgbClr val="1E1B4B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1E1B4B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cynnig</a:t>
            </a:r>
            <a:r>
              <a:rPr lang="en-GB" sz="2400" dirty="0">
                <a:solidFill>
                  <a:srgbClr val="1E1B4B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1E1B4B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2400" dirty="0">
                <a:solidFill>
                  <a:srgbClr val="1E1B4B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1E1B4B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ein</a:t>
            </a:r>
            <a:r>
              <a:rPr lang="en-GB" sz="2400" dirty="0">
                <a:solidFill>
                  <a:srgbClr val="1E1B4B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1E1B4B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cystadleuaeth</a:t>
            </a:r>
            <a:r>
              <a:rPr lang="en-GB" sz="2400" dirty="0">
                <a:solidFill>
                  <a:srgbClr val="1E1B4B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‘</a:t>
            </a:r>
            <a:r>
              <a:rPr lang="en-GB" sz="2400" dirty="0" err="1">
                <a:solidFill>
                  <a:srgbClr val="1E1B4B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Cydweithredwyr</a:t>
            </a:r>
            <a:r>
              <a:rPr lang="en-GB" sz="2400" dirty="0">
                <a:solidFill>
                  <a:srgbClr val="1E1B4B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1E1B4B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Yfory</a:t>
            </a:r>
            <a:r>
              <a:rPr lang="en-GB" sz="2400" dirty="0">
                <a:solidFill>
                  <a:srgbClr val="1E1B4B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br>
              <a:rPr lang="en-GB" sz="2400" dirty="0">
                <a:solidFill>
                  <a:srgbClr val="1E1B4B"/>
                </a:solidFill>
                <a:latin typeface="basisgrotesquepro"/>
              </a:rPr>
            </a:br>
            <a:br>
              <a:rPr lang="en-GB" sz="2400" dirty="0">
                <a:solidFill>
                  <a:srgbClr val="1E1B4B"/>
                </a:solidFill>
                <a:latin typeface="basisgrotesquepro"/>
              </a:rPr>
            </a:br>
            <a:r>
              <a:rPr lang="en-GB" sz="2400" dirty="0">
                <a:solidFill>
                  <a:srgbClr val="1E1B4B"/>
                </a:solidFill>
                <a:latin typeface="basisgrotesquepro"/>
              </a:rPr>
              <a:t>4. </a:t>
            </a:r>
            <a:r>
              <a:rPr lang="en-GB" sz="2400" dirty="0" err="1">
                <a:solidFill>
                  <a:srgbClr val="1E1B4B"/>
                </a:solidFill>
                <a:effectLst/>
                <a:latin typeface="basisgrotesquepro"/>
                <a:ea typeface="Calibri" panose="020F0502020204030204" pitchFamily="34" charset="0"/>
              </a:rPr>
              <a:t>Adnoddau</a:t>
            </a:r>
            <a:r>
              <a:rPr lang="en-GB" sz="2400" dirty="0">
                <a:solidFill>
                  <a:srgbClr val="1E1B4B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1E1B4B"/>
                </a:solidFill>
                <a:effectLst/>
                <a:latin typeface="basisgrotesquepro"/>
                <a:ea typeface="Calibri" panose="020F0502020204030204" pitchFamily="34" charset="0"/>
              </a:rPr>
              <a:t>pellach</a:t>
            </a:r>
            <a:r>
              <a:rPr lang="en-GB" sz="2400" dirty="0">
                <a:solidFill>
                  <a:srgbClr val="1E1B4B"/>
                </a:solidFill>
                <a:effectLst/>
                <a:latin typeface="basisgrotesquepro"/>
                <a:ea typeface="Calibri" panose="020F0502020204030204" pitchFamily="34" charset="0"/>
              </a:rPr>
              <a:t> a </a:t>
            </a:r>
            <a:r>
              <a:rPr lang="en-GB" sz="2400" dirty="0" err="1">
                <a:solidFill>
                  <a:srgbClr val="1E1B4B"/>
                </a:solidFill>
                <a:effectLst/>
                <a:latin typeface="basisgrotesquepro"/>
                <a:ea typeface="Calibri" panose="020F0502020204030204" pitchFamily="34" charset="0"/>
              </a:rPr>
              <a:t>nodiadau</a:t>
            </a:r>
            <a:r>
              <a:rPr lang="en-GB" sz="2400" dirty="0">
                <a:solidFill>
                  <a:srgbClr val="1E1B4B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1E1B4B"/>
                </a:solidFill>
                <a:effectLst/>
                <a:latin typeface="basisgrotesquepro"/>
                <a:ea typeface="Calibri" panose="020F0502020204030204" pitchFamily="34" charset="0"/>
              </a:rPr>
              <a:t>ar</a:t>
            </a:r>
            <a:r>
              <a:rPr lang="en-GB" sz="2400" dirty="0">
                <a:solidFill>
                  <a:srgbClr val="1E1B4B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1E1B4B"/>
                </a:solidFill>
                <a:effectLst/>
                <a:latin typeface="basisgrotesquepro"/>
                <a:ea typeface="Calibri" panose="020F0502020204030204" pitchFamily="34" charset="0"/>
              </a:rPr>
              <a:t>gyfer</a:t>
            </a:r>
            <a:r>
              <a:rPr lang="en-GB" sz="2400" dirty="0">
                <a:solidFill>
                  <a:srgbClr val="1E1B4B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1E1B4B"/>
                </a:solidFill>
                <a:effectLst/>
                <a:latin typeface="basisgrotesquepro"/>
                <a:ea typeface="Calibri" panose="020F0502020204030204" pitchFamily="34" charset="0"/>
              </a:rPr>
              <a:t>athrawon</a:t>
            </a:r>
            <a:endParaRPr lang="en-GB" sz="2400" dirty="0">
              <a:solidFill>
                <a:srgbClr val="1E1B4B"/>
              </a:solidFill>
              <a:latin typeface="basisgrotesquepro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8CDA80-3ED3-0BA9-E703-D62183E0E811}"/>
              </a:ext>
            </a:extLst>
          </p:cNvPr>
          <p:cNvSpPr txBox="1">
            <a:spLocks/>
          </p:cNvSpPr>
          <p:nvPr/>
        </p:nvSpPr>
        <p:spPr>
          <a:xfrm>
            <a:off x="838200" y="2546309"/>
            <a:ext cx="10515600" cy="2983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sz="6000">
                <a:solidFill>
                  <a:srgbClr val="1E1B4B"/>
                </a:solidFill>
                <a:latin typeface="basisgrotesquepro"/>
              </a:rPr>
            </a:br>
            <a:endParaRPr lang="en-GB" sz="6000">
              <a:solidFill>
                <a:srgbClr val="1E1B4B"/>
              </a:solidFill>
              <a:latin typeface="basisgrotesquepro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D52679CB-42D6-FB5F-DF96-6B57A72B9C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8" r="25772"/>
          <a:stretch/>
        </p:blipFill>
        <p:spPr>
          <a:xfrm>
            <a:off x="7482719" y="1463654"/>
            <a:ext cx="4154714" cy="393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8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89361-3F59-BF1C-D6C6-9BFAE7C2A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1170" y="2669254"/>
            <a:ext cx="8969660" cy="1519492"/>
          </a:xfrm>
        </p:spPr>
        <p:txBody>
          <a:bodyPr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cy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Ar y pryd, roedd amodau byw yn nhrefi Cymru yn </a:t>
            </a:r>
            <a:r>
              <a:rPr lang="cy-GB" sz="4400" b="1" dirty="0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galed</a:t>
            </a:r>
            <a:r>
              <a:rPr lang="cy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4400" dirty="0">
              <a:solidFill>
                <a:schemeClr val="bg1"/>
              </a:solidFill>
              <a:effectLst/>
              <a:latin typeface="basisgrotesquepr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936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89361-3F59-BF1C-D6C6-9BFAE7C2A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505" y="1622774"/>
            <a:ext cx="9320990" cy="3612452"/>
          </a:xfrm>
        </p:spPr>
        <p:txBody>
          <a:bodyPr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cy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Roedd blawd, siwgr, menyn a cheirch yn </a:t>
            </a:r>
            <a:r>
              <a:rPr lang="cy-GB" sz="4400" b="1" dirty="0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ddrud</a:t>
            </a:r>
            <a:r>
              <a:rPr lang="cy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. Yn aml, roedd dŵr yn cael ei ychwanegu at laeth ac roedd perchnogion siopau yn cymysgu’r blawd gyda blawd llif i wneud mwy o arian.</a:t>
            </a:r>
            <a:endParaRPr lang="en-GB" sz="4400" dirty="0">
              <a:solidFill>
                <a:schemeClr val="bg1"/>
              </a:solidFill>
              <a:effectLst/>
              <a:latin typeface="basisgrotesquepr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762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89361-3F59-BF1C-D6C6-9BFAE7C2A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8465" y="2782587"/>
            <a:ext cx="7675070" cy="129282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Daeth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grwpiau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o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bobl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gwaith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b="1" dirty="0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</a:rPr>
              <a:t>at </a:t>
            </a:r>
            <a:r>
              <a:rPr lang="en-GB" sz="4400" b="1" dirty="0" err="1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</a:rPr>
              <a:t>ei</a:t>
            </a:r>
            <a:r>
              <a:rPr lang="en-GB" sz="4400" b="1" dirty="0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b="1" dirty="0" err="1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</a:rPr>
              <a:t>gilydd</a:t>
            </a:r>
            <a:r>
              <a:rPr lang="en-GB" sz="4400" b="1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i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newid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hyn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.</a:t>
            </a:r>
            <a:endParaRPr lang="en-GB" sz="4400" dirty="0">
              <a:solidFill>
                <a:schemeClr val="bg1"/>
              </a:solidFill>
              <a:latin typeface="basisgrotesquepro"/>
            </a:endParaRPr>
          </a:p>
        </p:txBody>
      </p:sp>
    </p:spTree>
    <p:extLst>
      <p:ext uri="{BB962C8B-B14F-4D97-AF65-F5344CB8AC3E}">
        <p14:creationId xmlns:p14="http://schemas.microsoft.com/office/powerpoint/2010/main" val="3397253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89361-3F59-BF1C-D6C6-9BFAE7C2A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1170" y="1858027"/>
            <a:ext cx="8969660" cy="314194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Fe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aethon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nhw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ati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i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godi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arian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er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mwyn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sefydlu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eu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cymdeithasau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cydweithredol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eu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hunain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, a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oedd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yn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darparu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b="1" dirty="0" err="1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</a:rPr>
              <a:t>cynhyrchion</a:t>
            </a:r>
            <a:r>
              <a:rPr lang="en-GB" sz="4400" b="1" dirty="0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</a:rPr>
              <a:t> da </a:t>
            </a:r>
            <a:r>
              <a:rPr lang="en-GB" sz="4400" b="1" dirty="0" err="1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</a:rPr>
              <a:t>safonol</a:t>
            </a:r>
            <a:r>
              <a:rPr lang="en-GB" sz="4400" b="1" dirty="0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i’r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gymuned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– am </a:t>
            </a:r>
            <a:r>
              <a:rPr lang="en-GB" sz="4400" b="1" dirty="0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</a:rPr>
              <a:t>bris teg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.</a:t>
            </a:r>
            <a:endParaRPr lang="en-GB" sz="4400" dirty="0">
              <a:solidFill>
                <a:schemeClr val="bg1"/>
              </a:solidFill>
              <a:latin typeface="basisgrotesquepro"/>
            </a:endParaRPr>
          </a:p>
        </p:txBody>
      </p:sp>
    </p:spTree>
    <p:extLst>
      <p:ext uri="{BB962C8B-B14F-4D97-AF65-F5344CB8AC3E}">
        <p14:creationId xmlns:p14="http://schemas.microsoft.com/office/powerpoint/2010/main" val="26805196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89361-3F59-BF1C-D6C6-9BFAE7C2A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4934" y="1877234"/>
            <a:ext cx="9202132" cy="31035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Byddai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cymdeithasau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cydweithredol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yn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defnyddio’r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b="1" dirty="0" err="1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</a:rPr>
              <a:t>arian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roedden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nhw’n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ei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wneud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i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b="1" dirty="0" err="1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</a:rPr>
              <a:t>newid</a:t>
            </a:r>
            <a:r>
              <a:rPr lang="en-GB" sz="4400" b="1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pethau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yn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yr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ardal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leol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. O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ganlyniad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,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fe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wnaeth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bywydau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pobl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b="1" dirty="0" err="1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</a:rPr>
              <a:t>wella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ac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roedd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cymunedau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yn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b="1" dirty="0" err="1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</a:rPr>
              <a:t>ffynnu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.</a:t>
            </a:r>
            <a:endParaRPr lang="en-GB" sz="4400" dirty="0">
              <a:solidFill>
                <a:schemeClr val="bg1"/>
              </a:solidFill>
              <a:latin typeface="basisgrotesquepro"/>
            </a:endParaRPr>
          </a:p>
        </p:txBody>
      </p:sp>
    </p:spTree>
    <p:extLst>
      <p:ext uri="{BB962C8B-B14F-4D97-AF65-F5344CB8AC3E}">
        <p14:creationId xmlns:p14="http://schemas.microsoft.com/office/powerpoint/2010/main" val="9829161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89361-3F59-BF1C-D6C6-9BFAE7C2A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3718" y="1978747"/>
            <a:ext cx="9764564" cy="2900505"/>
          </a:xfrm>
        </p:spPr>
        <p:txBody>
          <a:bodyPr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cy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Roedd rhywfaint o’r arian yr oedd y </a:t>
            </a:r>
            <a:r>
              <a:rPr lang="cy-GB" sz="4400" b="1" dirty="0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</a:rPr>
              <a:t>cymdeithasau cydweithredol</a:t>
            </a:r>
            <a:r>
              <a:rPr lang="cy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yn ei wneud yn cael ei wario ar addysg ac adeiladu llyfrgelloedd!</a:t>
            </a:r>
            <a:endParaRPr lang="en-GB" sz="4400" dirty="0">
              <a:solidFill>
                <a:schemeClr val="bg1"/>
              </a:solidFill>
              <a:effectLst/>
              <a:latin typeface="basisgrotesquepr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4630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31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vessel, clipart&#10;&#10;Description automatically generated">
            <a:extLst>
              <a:ext uri="{FF2B5EF4-FFF2-40B4-BE49-F238E27FC236}">
                <a16:creationId xmlns:a16="http://schemas.microsoft.com/office/drawing/2014/main" id="{EDC9946A-F782-0B38-5665-2158F2CBFF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334" y="2980956"/>
            <a:ext cx="4496732" cy="89608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8EBFBD0-D60D-063C-B462-91910C001CBF}"/>
              </a:ext>
            </a:extLst>
          </p:cNvPr>
          <p:cNvSpPr txBox="1">
            <a:spLocks/>
          </p:cNvSpPr>
          <p:nvPr/>
        </p:nvSpPr>
        <p:spPr>
          <a:xfrm>
            <a:off x="938866" y="3965429"/>
            <a:ext cx="101152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hefyd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yn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helpu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cymunedau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i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</a:p>
          <a:p>
            <a:r>
              <a:rPr lang="en-GB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fod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yn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fwy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cydweithredol</a:t>
            </a:r>
            <a:endParaRPr lang="en-GB" dirty="0">
              <a:solidFill>
                <a:schemeClr val="bg1"/>
              </a:solidFill>
              <a:latin typeface="basisgrotesquepro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522650-CB18-61D4-7264-764EDE0AE42A}"/>
              </a:ext>
            </a:extLst>
          </p:cNvPr>
          <p:cNvSpPr txBox="1">
            <a:spLocks/>
          </p:cNvSpPr>
          <p:nvPr/>
        </p:nvSpPr>
        <p:spPr>
          <a:xfrm>
            <a:off x="938866" y="2089172"/>
            <a:ext cx="8746999" cy="5727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Mae</a:t>
            </a:r>
            <a:endParaRPr lang="en-GB" dirty="0">
              <a:solidFill>
                <a:schemeClr val="bg1"/>
              </a:solidFill>
              <a:latin typeface="basisgrotesquepro"/>
            </a:endParaRPr>
          </a:p>
        </p:txBody>
      </p:sp>
      <p:pic>
        <p:nvPicPr>
          <p:cNvPr id="5" name="Picture 4" descr="A screenshot of a video game&#10;&#10;Description automatically generated">
            <a:extLst>
              <a:ext uri="{FF2B5EF4-FFF2-40B4-BE49-F238E27FC236}">
                <a16:creationId xmlns:a16="http://schemas.microsoft.com/office/drawing/2014/main" id="{2844A033-0DA3-E760-9E3F-0757F27E63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0" t="3914" r="23274" b="-3914"/>
          <a:stretch/>
        </p:blipFill>
        <p:spPr>
          <a:xfrm>
            <a:off x="6783495" y="658641"/>
            <a:ext cx="4831925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47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89361-3F59-BF1C-D6C6-9BFAE7C2A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0684" y="2466967"/>
            <a:ext cx="8270631" cy="19240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Mae Cwmpas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yn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b="1" dirty="0" err="1">
                <a:solidFill>
                  <a:srgbClr val="F6AD37"/>
                </a:solidFill>
                <a:latin typeface="basisgrotesquepro"/>
                <a:ea typeface="Calibri" panose="020F0502020204030204" pitchFamily="34" charset="0"/>
              </a:rPr>
              <a:t>s</a:t>
            </a:r>
            <a:r>
              <a:rPr lang="en-GB" sz="4400" b="1" dirty="0" err="1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</a:rPr>
              <a:t>efydliad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sy’n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ceisio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b="1" dirty="0" err="1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</a:rPr>
              <a:t>gwneud</a:t>
            </a:r>
            <a:r>
              <a:rPr lang="en-GB" sz="4400" b="1" dirty="0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b="1" dirty="0" err="1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</a:rPr>
              <a:t>pethau’n</a:t>
            </a:r>
            <a:r>
              <a:rPr lang="en-GB" sz="4400" b="1" dirty="0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</a:rPr>
              <a:t> well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,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yng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Nghymru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a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ledled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y DU.</a:t>
            </a:r>
            <a:endParaRPr lang="en-GB" sz="4400" dirty="0">
              <a:solidFill>
                <a:schemeClr val="bg1"/>
              </a:solidFill>
              <a:latin typeface="basisgrotesquepro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5711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89361-3F59-BF1C-D6C6-9BFAE7C2A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838" y="2206273"/>
            <a:ext cx="9384323" cy="244545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y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Mae Cwmpas yn helpu pob math o sefydliadau, er mwyn iddyn nhw allu gwneud pethau’n well i’w </a:t>
            </a:r>
            <a:r>
              <a:rPr lang="cy-GB" sz="4400" b="1" dirty="0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</a:rPr>
              <a:t>cwsmeriaid</a:t>
            </a:r>
            <a:r>
              <a:rPr lang="cy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ac i’w </a:t>
            </a:r>
            <a:r>
              <a:rPr lang="cy-GB" sz="4400" b="1" dirty="0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</a:rPr>
              <a:t>cymunedau</a:t>
            </a:r>
            <a:r>
              <a:rPr lang="cy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.</a:t>
            </a:r>
            <a:endParaRPr lang="en-GB" sz="4400" dirty="0">
              <a:solidFill>
                <a:schemeClr val="bg1"/>
              </a:solidFill>
              <a:latin typeface="basisgrotesquepro"/>
            </a:endParaRPr>
          </a:p>
        </p:txBody>
      </p:sp>
    </p:spTree>
    <p:extLst>
      <p:ext uri="{BB962C8B-B14F-4D97-AF65-F5344CB8AC3E}">
        <p14:creationId xmlns:p14="http://schemas.microsoft.com/office/powerpoint/2010/main" val="33654545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E4C270E-A523-2A1C-1A76-6E7731B592E6}"/>
              </a:ext>
            </a:extLst>
          </p:cNvPr>
          <p:cNvSpPr txBox="1">
            <a:spLocks/>
          </p:cNvSpPr>
          <p:nvPr/>
        </p:nvSpPr>
        <p:spPr>
          <a:xfrm>
            <a:off x="1616807" y="2803573"/>
            <a:ext cx="8958385" cy="1250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Gwyliwch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y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fideo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canlynol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sy’n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dangos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grym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cydweithredu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.</a:t>
            </a:r>
            <a:endParaRPr lang="en-GB" sz="4400" dirty="0">
              <a:solidFill>
                <a:schemeClr val="bg1"/>
              </a:solidFill>
              <a:latin typeface="basisgrotesquepro"/>
            </a:endParaRPr>
          </a:p>
        </p:txBody>
      </p:sp>
    </p:spTree>
    <p:extLst>
      <p:ext uri="{BB962C8B-B14F-4D97-AF65-F5344CB8AC3E}">
        <p14:creationId xmlns:p14="http://schemas.microsoft.com/office/powerpoint/2010/main" val="358677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31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5C0F1-42EB-F765-904E-7EA3626C9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099" y="2645724"/>
            <a:ext cx="8658138" cy="1566549"/>
          </a:xfrm>
        </p:spPr>
        <p:txBody>
          <a:bodyPr>
            <a:noAutofit/>
          </a:bodyPr>
          <a:lstStyle/>
          <a:p>
            <a:r>
              <a:rPr lang="en-GB" sz="60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Beth </a:t>
            </a:r>
            <a:r>
              <a:rPr lang="en-GB" sz="60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yw</a:t>
            </a:r>
            <a:r>
              <a:rPr lang="en-GB" sz="60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br>
              <a:rPr lang="en-GB" sz="60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</a:br>
            <a:r>
              <a:rPr lang="en-GB" sz="60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cydweithredu</a:t>
            </a:r>
            <a:r>
              <a:rPr lang="en-GB" sz="60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?</a:t>
            </a:r>
            <a:endParaRPr lang="en-GB" sz="6000" dirty="0">
              <a:solidFill>
                <a:schemeClr val="bg1"/>
              </a:solidFill>
              <a:latin typeface="basisgrotesquepro"/>
            </a:endParaRPr>
          </a:p>
        </p:txBody>
      </p:sp>
      <p:pic>
        <p:nvPicPr>
          <p:cNvPr id="4" name="Picture 3" descr="A picture containing text, vector graphics, businesscard&#10;&#10;Description automatically generated">
            <a:extLst>
              <a:ext uri="{FF2B5EF4-FFF2-40B4-BE49-F238E27FC236}">
                <a16:creationId xmlns:a16="http://schemas.microsoft.com/office/drawing/2014/main" id="{03DFBAE4-3A2E-0796-9F9C-80CB3CBE62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15" b="29091"/>
          <a:stretch/>
        </p:blipFill>
        <p:spPr>
          <a:xfrm>
            <a:off x="5912364" y="1854199"/>
            <a:ext cx="5353537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1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Cwmpas | Ar gyfer newid cymdeithasol ac economaidd">
            <a:hlinkClick r:id="" action="ppaction://media"/>
            <a:extLst>
              <a:ext uri="{FF2B5EF4-FFF2-40B4-BE49-F238E27FC236}">
                <a16:creationId xmlns:a16="http://schemas.microsoft.com/office/drawing/2014/main" id="{E3C8E664-2408-3168-5E13-C4A6C222628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11703" y="612872"/>
            <a:ext cx="9968594" cy="563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68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89361-3F59-BF1C-D6C6-9BFAE7C2A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6204" y="2457450"/>
            <a:ext cx="7679592" cy="19431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y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Cawsom ein sefydlu yn </a:t>
            </a:r>
            <a:r>
              <a:rPr lang="cy-GB" sz="4400" b="1" dirty="0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</a:rPr>
              <a:t>1982</a:t>
            </a:r>
            <a:r>
              <a:rPr lang="cy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, sy’n golygu bod </a:t>
            </a:r>
            <a:r>
              <a:rPr lang="cy-GB" sz="4400" b="1" dirty="0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</a:rPr>
              <a:t>2022</a:t>
            </a:r>
            <a:r>
              <a:rPr lang="cy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yn flwyddyn bwysig iawn i ni!</a:t>
            </a:r>
            <a:endParaRPr lang="en-GB" sz="4400" b="0" i="0" dirty="0">
              <a:solidFill>
                <a:schemeClr val="bg1"/>
              </a:solidFill>
              <a:effectLst/>
              <a:latin typeface="basisgrotesquepro"/>
            </a:endParaRPr>
          </a:p>
        </p:txBody>
      </p:sp>
    </p:spTree>
    <p:extLst>
      <p:ext uri="{BB962C8B-B14F-4D97-AF65-F5344CB8AC3E}">
        <p14:creationId xmlns:p14="http://schemas.microsoft.com/office/powerpoint/2010/main" val="16490276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89361-3F59-BF1C-D6C6-9BFAE7C2A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151" y="2761035"/>
            <a:ext cx="6435301" cy="13359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Allwch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chi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weithio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allan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faint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yw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ein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hoedran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?</a:t>
            </a:r>
            <a:endParaRPr lang="en-GB" sz="4400" b="0" i="0" dirty="0">
              <a:solidFill>
                <a:schemeClr val="bg1"/>
              </a:solidFill>
              <a:effectLst/>
              <a:latin typeface="basisgrotesquepr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A6B896-0B16-88E5-22A0-7182F9CBEC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5" r="32125"/>
          <a:stretch/>
        </p:blipFill>
        <p:spPr>
          <a:xfrm>
            <a:off x="8240199" y="1529632"/>
            <a:ext cx="2621127" cy="379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50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necklet, accessory&#10;&#10;Description automatically generated">
            <a:extLst>
              <a:ext uri="{FF2B5EF4-FFF2-40B4-BE49-F238E27FC236}">
                <a16:creationId xmlns:a16="http://schemas.microsoft.com/office/drawing/2014/main" id="{092A1CCC-D08C-89C3-0F77-8FAECB4B5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200" y="1017009"/>
            <a:ext cx="1793616" cy="2536939"/>
          </a:xfrm>
          <a:prstGeom prst="rect">
            <a:avLst/>
          </a:prstGeom>
        </p:spPr>
      </p:pic>
      <p:pic>
        <p:nvPicPr>
          <p:cNvPr id="4" name="Picture 3" descr="A picture containing necklet, accessory&#10;&#10;Description automatically generated">
            <a:extLst>
              <a:ext uri="{FF2B5EF4-FFF2-40B4-BE49-F238E27FC236}">
                <a16:creationId xmlns:a16="http://schemas.microsoft.com/office/drawing/2014/main" id="{2892EAC5-2404-37D0-F9C5-5E5327C348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982" y="886314"/>
            <a:ext cx="1793616" cy="2536939"/>
          </a:xfrm>
          <a:prstGeom prst="rect">
            <a:avLst/>
          </a:prstGeom>
        </p:spPr>
      </p:pic>
      <p:pic>
        <p:nvPicPr>
          <p:cNvPr id="5" name="Picture 4" descr="A picture containing paper clip, cookie cutter, light&#10;&#10;Description automatically generated">
            <a:extLst>
              <a:ext uri="{FF2B5EF4-FFF2-40B4-BE49-F238E27FC236}">
                <a16:creationId xmlns:a16="http://schemas.microsoft.com/office/drawing/2014/main" id="{9F9C5166-E565-B5FA-34B1-548181F545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816" y="2154784"/>
            <a:ext cx="2129184" cy="3011576"/>
          </a:xfrm>
          <a:prstGeom prst="rect">
            <a:avLst/>
          </a:prstGeom>
        </p:spPr>
      </p:pic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1A962DFB-6220-3E14-9AAB-ABDF10E7C2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730" y="2154784"/>
            <a:ext cx="2129185" cy="301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6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89361-3F59-BF1C-D6C6-9BFAE7C2A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9130" y="2814804"/>
            <a:ext cx="7713740" cy="12283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y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Os wnaethoch allan ein bod ni’n </a:t>
            </a:r>
            <a:r>
              <a:rPr lang="cy-GB" sz="4400" b="1" dirty="0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</a:rPr>
              <a:t>40 oed yn 2022</a:t>
            </a:r>
            <a:r>
              <a:rPr lang="cy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, da iawn chi!</a:t>
            </a:r>
            <a:endParaRPr lang="en-GB" sz="4400" b="0" i="0" dirty="0">
              <a:solidFill>
                <a:schemeClr val="bg1"/>
              </a:solidFill>
              <a:effectLst/>
              <a:latin typeface="basisgrotesquepro"/>
            </a:endParaRPr>
          </a:p>
        </p:txBody>
      </p:sp>
    </p:spTree>
    <p:extLst>
      <p:ext uri="{BB962C8B-B14F-4D97-AF65-F5344CB8AC3E}">
        <p14:creationId xmlns:p14="http://schemas.microsoft.com/office/powerpoint/2010/main" val="10872691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89361-3F59-BF1C-D6C6-9BFAE7C2A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0430" y="2210532"/>
            <a:ext cx="9031139" cy="243693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Byddem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yn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falch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iawn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pe bai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modd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i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chi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ein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helpu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i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ddathlu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ein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pen-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blwydd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drwy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roi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cynnig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ar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ein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b="1" dirty="0" err="1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</a:rPr>
              <a:t>cystadleuaeth</a:t>
            </a:r>
            <a:r>
              <a:rPr lang="en-GB" sz="4400" b="1" dirty="0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</a:rPr>
              <a:t> ‘</a:t>
            </a:r>
            <a:r>
              <a:rPr lang="en-GB" sz="4400" b="1" dirty="0" err="1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</a:rPr>
              <a:t>Cydweithredwyr</a:t>
            </a:r>
            <a:r>
              <a:rPr lang="en-GB" sz="4400" b="1" dirty="0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b="1" dirty="0" err="1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</a:rPr>
              <a:t>Yfory</a:t>
            </a:r>
            <a:r>
              <a:rPr lang="en-GB" sz="4400" b="1" dirty="0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</a:rPr>
              <a:t>’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!</a:t>
            </a:r>
            <a:endParaRPr lang="en-GB" sz="4400" b="0" i="0" dirty="0">
              <a:solidFill>
                <a:schemeClr val="bg1"/>
              </a:solidFill>
              <a:effectLst/>
              <a:latin typeface="basisgrotesquepro"/>
            </a:endParaRPr>
          </a:p>
        </p:txBody>
      </p:sp>
    </p:spTree>
    <p:extLst>
      <p:ext uri="{BB962C8B-B14F-4D97-AF65-F5344CB8AC3E}">
        <p14:creationId xmlns:p14="http://schemas.microsoft.com/office/powerpoint/2010/main" val="33775773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89361-3F59-BF1C-D6C6-9BFAE7C2A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6294" y="2324832"/>
            <a:ext cx="9799412" cy="2208335"/>
          </a:xfrm>
        </p:spPr>
        <p:txBody>
          <a:bodyPr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4400" dirty="0" err="1">
                <a:solidFill>
                  <a:schemeClr val="bg1"/>
                </a:solidFill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yma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fideo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byr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gyda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rhagor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wybodaeth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am y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gystadleuaeth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gan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Ema Williams,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sy’n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gweithio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Cwmpas.</a:t>
            </a:r>
          </a:p>
        </p:txBody>
      </p:sp>
    </p:spTree>
    <p:extLst>
      <p:ext uri="{BB962C8B-B14F-4D97-AF65-F5344CB8AC3E}">
        <p14:creationId xmlns:p14="http://schemas.microsoft.com/office/powerpoint/2010/main" val="37827474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Cydweithredwyr Yfory - Ema Williams">
            <a:hlinkClick r:id="" action="ppaction://media"/>
            <a:extLst>
              <a:ext uri="{FF2B5EF4-FFF2-40B4-BE49-F238E27FC236}">
                <a16:creationId xmlns:a16="http://schemas.microsoft.com/office/drawing/2014/main" id="{5561C0C0-ECFA-6897-26D2-0A5DD12B4EC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76300" y="479869"/>
            <a:ext cx="10439400" cy="589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80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31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5C0F1-42EB-F765-904E-7EA3626C9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886" y="2896985"/>
            <a:ext cx="9864969" cy="1064029"/>
          </a:xfrm>
        </p:spPr>
        <p:txBody>
          <a:bodyPr>
            <a:noAutofit/>
          </a:bodyPr>
          <a:lstStyle/>
          <a:p>
            <a:r>
              <a:rPr lang="en-GB" sz="60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Sut </a:t>
            </a:r>
            <a:r>
              <a:rPr lang="en-GB" sz="60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i</a:t>
            </a:r>
            <a:r>
              <a:rPr lang="en-GB" sz="60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60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roi</a:t>
            </a:r>
            <a:r>
              <a:rPr lang="en-GB" sz="60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60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cynnig</a:t>
            </a:r>
            <a:r>
              <a:rPr lang="en-GB" sz="60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60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ar</a:t>
            </a:r>
            <a:r>
              <a:rPr lang="en-GB" sz="60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br>
              <a:rPr lang="en-GB" sz="60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</a:br>
            <a:r>
              <a:rPr lang="en-GB" sz="60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y </a:t>
            </a:r>
            <a:r>
              <a:rPr lang="en-GB" sz="60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gystadleuaeth</a:t>
            </a:r>
            <a:endParaRPr lang="en-GB" sz="6000" dirty="0">
              <a:solidFill>
                <a:schemeClr val="bg1"/>
              </a:solidFill>
              <a:latin typeface="basisgrotesquepro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5E11EA2F-5508-28D9-125F-5A9C99568C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20321"/>
            <a:ext cx="4848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76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89361-3F59-BF1C-D6C6-9BFAE7C2A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161" y="2509418"/>
            <a:ext cx="9221678" cy="18391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I’n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helpu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i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ddathlu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ein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pen-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blwydd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yn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40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yn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2022,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rydym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am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i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chi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edrych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tua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b="1" dirty="0" err="1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</a:rPr>
              <a:t>dyfodol</a:t>
            </a:r>
            <a:r>
              <a:rPr lang="en-GB" sz="4400" b="1" dirty="0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b="1" dirty="0" err="1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</a:rPr>
              <a:t>eich</a:t>
            </a:r>
            <a:r>
              <a:rPr lang="en-GB" sz="4400" b="1" dirty="0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b="1" dirty="0" err="1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</a:rPr>
              <a:t>dref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!</a:t>
            </a:r>
            <a:endParaRPr lang="en-GB" sz="4400" dirty="0">
              <a:solidFill>
                <a:schemeClr val="bg1"/>
              </a:solidFill>
              <a:latin typeface="basisgrotesquepro"/>
            </a:endParaRPr>
          </a:p>
        </p:txBody>
      </p:sp>
    </p:spTree>
    <p:extLst>
      <p:ext uri="{BB962C8B-B14F-4D97-AF65-F5344CB8AC3E}">
        <p14:creationId xmlns:p14="http://schemas.microsoft.com/office/powerpoint/2010/main" val="2563182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89361-3F59-BF1C-D6C6-9BFAE7C2A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0030" y="2505724"/>
            <a:ext cx="7531939" cy="18465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y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Cydweithredu yw pan fydd pobl yn gweithio </a:t>
            </a:r>
            <a:r>
              <a:rPr lang="cy-GB" sz="4400" b="1" dirty="0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</a:rPr>
              <a:t>gyda’i gilydd</a:t>
            </a:r>
            <a:r>
              <a:rPr lang="cy-GB" sz="4400" dirty="0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cy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i gyrraedd </a:t>
            </a:r>
            <a:r>
              <a:rPr lang="cy-GB" sz="4400" b="1" dirty="0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</a:rPr>
              <a:t>yr un nod</a:t>
            </a:r>
            <a:r>
              <a:rPr lang="cy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.</a:t>
            </a:r>
            <a:endParaRPr lang="en-GB" sz="4400" b="0" i="0" dirty="0">
              <a:solidFill>
                <a:schemeClr val="bg1"/>
              </a:solidFill>
              <a:effectLst/>
              <a:latin typeface="basisgrotesquepro"/>
            </a:endParaRPr>
          </a:p>
        </p:txBody>
      </p:sp>
    </p:spTree>
    <p:extLst>
      <p:ext uri="{BB962C8B-B14F-4D97-AF65-F5344CB8AC3E}">
        <p14:creationId xmlns:p14="http://schemas.microsoft.com/office/powerpoint/2010/main" val="9342180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89361-3F59-BF1C-D6C6-9BFAE7C2A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5925" y="2426676"/>
            <a:ext cx="9400150" cy="200464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Cynhyrchwch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ddarn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o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waith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yn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defnyddio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cyfres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b="1" dirty="0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</a:rPr>
              <a:t>j2e.com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o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feddalwedd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creadigol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i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ateb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y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cwestiwn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…</a:t>
            </a:r>
            <a:endParaRPr lang="en-GB" sz="4400" dirty="0">
              <a:solidFill>
                <a:schemeClr val="bg1"/>
              </a:solidFill>
              <a:latin typeface="basisgrotesquepro"/>
            </a:endParaRPr>
          </a:p>
        </p:txBody>
      </p:sp>
    </p:spTree>
    <p:extLst>
      <p:ext uri="{BB962C8B-B14F-4D97-AF65-F5344CB8AC3E}">
        <p14:creationId xmlns:p14="http://schemas.microsoft.com/office/powerpoint/2010/main" val="8634916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89361-3F59-BF1C-D6C6-9BFAE7C2A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6467" y="1265513"/>
            <a:ext cx="9759066" cy="19237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‘Gan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feddwl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am y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lle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i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ch</a:t>
            </a:r>
            <a:r>
              <a:rPr lang="en-GB" sz="4400" dirty="0" err="1">
                <a:solidFill>
                  <a:schemeClr val="bg1"/>
                </a:solidFill>
                <a:latin typeface="basisgrotesquepro"/>
                <a:ea typeface="Calibri" panose="020F0502020204030204" pitchFamily="34" charset="0"/>
              </a:rPr>
              <a:t>i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’n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byw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,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beth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allai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fod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yn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well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ymhen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40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mlynedd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i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nawr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pe bai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pobl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yn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cydweithredu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mwy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?’</a:t>
            </a:r>
            <a:endParaRPr lang="en-GB" sz="4400" dirty="0">
              <a:solidFill>
                <a:schemeClr val="bg1"/>
              </a:solidFill>
              <a:latin typeface="basisgrotesquepro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83C2827A-57B5-9A76-E30A-6D5696C975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1" b="18487"/>
          <a:stretch/>
        </p:blipFill>
        <p:spPr>
          <a:xfrm>
            <a:off x="4573803" y="3586072"/>
            <a:ext cx="3044393" cy="274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6025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89361-3F59-BF1C-D6C6-9BFAE7C2A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446" y="305531"/>
            <a:ext cx="9097108" cy="2394439"/>
          </a:xfrm>
        </p:spPr>
        <p:txBody>
          <a:bodyPr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6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Gallai</a:t>
            </a:r>
            <a:r>
              <a:rPr lang="en-GB" sz="36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dy</a:t>
            </a:r>
            <a:r>
              <a:rPr lang="en-GB" sz="36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gynnig</a:t>
            </a:r>
            <a:r>
              <a:rPr lang="en-GB" sz="36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terfynol</a:t>
            </a:r>
            <a:r>
              <a:rPr lang="en-GB" sz="36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fod</a:t>
            </a:r>
            <a:r>
              <a:rPr lang="en-GB" sz="36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36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32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Blog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32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Ffilm</a:t>
            </a:r>
            <a:r>
              <a:rPr lang="en-GB" sz="32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fer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32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Poster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32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Comic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32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Erthygl</a:t>
            </a:r>
            <a:r>
              <a:rPr lang="en-GB" sz="32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papur</a:t>
            </a:r>
            <a:r>
              <a:rPr lang="en-GB" sz="32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newydd</a:t>
            </a:r>
            <a:endParaRPr lang="en-GB" sz="3200" dirty="0">
              <a:solidFill>
                <a:schemeClr val="bg1"/>
              </a:solidFill>
              <a:effectLst/>
              <a:latin typeface="basisgrotesquepr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32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Sgript</a:t>
            </a:r>
            <a:r>
              <a:rPr lang="en-GB" sz="32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32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gyfer</a:t>
            </a:r>
            <a:r>
              <a:rPr lang="en-GB" sz="32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drama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32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Cyfuniad</a:t>
            </a:r>
            <a:r>
              <a:rPr lang="en-GB" sz="32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o bob un</a:t>
            </a:r>
          </a:p>
          <a:p>
            <a:r>
              <a:rPr lang="en-GB" sz="32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Neu </a:t>
            </a:r>
            <a:r>
              <a:rPr lang="en-GB" sz="32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hyd</a:t>
            </a:r>
            <a:r>
              <a:rPr lang="en-GB" sz="32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yn</a:t>
            </a:r>
            <a:r>
              <a:rPr lang="en-GB" sz="32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oed</a:t>
            </a:r>
            <a:r>
              <a:rPr lang="en-GB" sz="32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rhywbeth</a:t>
            </a:r>
            <a:r>
              <a:rPr lang="en-GB" sz="32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cwbl</a:t>
            </a:r>
            <a:r>
              <a:rPr lang="en-GB" sz="32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wahanol</a:t>
            </a:r>
            <a:r>
              <a:rPr lang="en-GB" sz="32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!</a:t>
            </a:r>
            <a:endParaRPr lang="en-GB" sz="3200" dirty="0">
              <a:solidFill>
                <a:schemeClr val="bg1"/>
              </a:solidFill>
              <a:latin typeface="basisgrotesquepro"/>
            </a:endParaRP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82D18046-3E4F-28CC-DEF9-F277D44741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0" r="25384"/>
          <a:stretch/>
        </p:blipFill>
        <p:spPr>
          <a:xfrm>
            <a:off x="7485642" y="1502751"/>
            <a:ext cx="3784338" cy="385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045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89361-3F59-BF1C-D6C6-9BFAE7C2A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1186" y="3026103"/>
            <a:ext cx="8289627" cy="805794"/>
          </a:xfrm>
        </p:spPr>
        <p:txBody>
          <a:bodyPr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cy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Rhowch gynnig ar hyn:</a:t>
            </a:r>
            <a:endParaRPr lang="en-GB" sz="4400" dirty="0">
              <a:solidFill>
                <a:schemeClr val="bg1"/>
              </a:solidFill>
              <a:effectLst/>
              <a:latin typeface="basisgrotesquepr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819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89361-3F59-BF1C-D6C6-9BFAE7C2A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1731" y="1384127"/>
            <a:ext cx="8768538" cy="4089746"/>
          </a:xfrm>
        </p:spPr>
        <p:txBody>
          <a:bodyPr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cy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Mewn grwpiau, meddyliwch sut mae gwneud eich tref yn </a:t>
            </a:r>
            <a:r>
              <a:rPr lang="cy-GB" sz="4400" dirty="0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lle brafiach i fyw</a:t>
            </a:r>
            <a:r>
              <a:rPr lang="cy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4400" dirty="0">
              <a:solidFill>
                <a:schemeClr val="bg1"/>
              </a:solidFill>
              <a:effectLst/>
              <a:latin typeface="basisgrotesquepr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en-GB" sz="4400" dirty="0">
              <a:solidFill>
                <a:schemeClr val="bg1"/>
              </a:solidFill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Allai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</a:rPr>
              <a:t>pobl</a:t>
            </a:r>
            <a:r>
              <a:rPr lang="en-GB" sz="4400" dirty="0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</a:rPr>
              <a:t>ddod</a:t>
            </a:r>
            <a:r>
              <a:rPr lang="en-GB" sz="4400" dirty="0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</a:rPr>
              <a:t> at </a:t>
            </a:r>
            <a:r>
              <a:rPr lang="en-GB" sz="4400" dirty="0" err="1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</a:rPr>
              <a:t>ei</a:t>
            </a:r>
            <a:r>
              <a:rPr lang="en-GB" sz="4400" dirty="0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</a:rPr>
              <a:t>gilydd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i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wneud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i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hyn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ddigwydd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?</a:t>
            </a:r>
            <a:endParaRPr lang="en-GB" sz="4400" dirty="0">
              <a:solidFill>
                <a:schemeClr val="bg1"/>
              </a:solidFill>
              <a:effectLst/>
              <a:latin typeface="basisgrotesquepr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1269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89361-3F59-BF1C-D6C6-9BFAE7C2A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0026" y="1414145"/>
            <a:ext cx="4007654" cy="3545232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Mwy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barciau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Mwy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siopau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Pethau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hwyliog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i’w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gwneud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Ceir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trydan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?</a:t>
            </a:r>
            <a:endParaRPr lang="en-GB" sz="4400" dirty="0">
              <a:solidFill>
                <a:schemeClr val="bg1"/>
              </a:solidFill>
              <a:effectLst/>
              <a:latin typeface="basisgrotesquepr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C4825797-6F4A-7EDE-C21C-5BAC319AC0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5" r="29875"/>
          <a:stretch/>
        </p:blipFill>
        <p:spPr>
          <a:xfrm>
            <a:off x="6624322" y="946785"/>
            <a:ext cx="4467987" cy="496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8385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89361-3F59-BF1C-D6C6-9BFAE7C2A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5631" y="2318291"/>
            <a:ext cx="7760737" cy="222141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Nawr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, </a:t>
            </a:r>
            <a:r>
              <a:rPr lang="en-GB" sz="4400" b="1" dirty="0" err="1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</a:rPr>
              <a:t>dewiswch</a:t>
            </a:r>
            <a:r>
              <a:rPr lang="en-GB" sz="4400" b="1" dirty="0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b="1" dirty="0" err="1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</a:rPr>
              <a:t>siaradwr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o’ch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grŵp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a </a:t>
            </a:r>
            <a:r>
              <a:rPr lang="en-GB" sz="4400" b="1" dirty="0" err="1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</a:rPr>
              <a:t>dywedwch</a:t>
            </a:r>
            <a:r>
              <a:rPr lang="en-GB" sz="4400" b="1" dirty="0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b="1" dirty="0" err="1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</a:rPr>
              <a:t>wrth</a:t>
            </a:r>
            <a:r>
              <a:rPr lang="en-GB" sz="4400" b="1" dirty="0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</a:rPr>
              <a:t> y </a:t>
            </a:r>
            <a:r>
              <a:rPr lang="en-GB" sz="4400" b="1" dirty="0" err="1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</a:rPr>
              <a:t>dosbarth</a:t>
            </a:r>
            <a:r>
              <a:rPr lang="en-GB" sz="4400" b="1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am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syniad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y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grŵp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!</a:t>
            </a:r>
            <a:endParaRPr lang="en-GB" sz="4400" dirty="0">
              <a:solidFill>
                <a:schemeClr val="bg1"/>
              </a:solidFill>
              <a:effectLst/>
              <a:latin typeface="basisgrotesquepr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1162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89361-3F59-BF1C-D6C6-9BFAE7C2A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3083" y="2286117"/>
            <a:ext cx="8865833" cy="2285766"/>
          </a:xfrm>
        </p:spPr>
        <p:txBody>
          <a:bodyPr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Gair o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gyngor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mae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modd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defnyddio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rhai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o’ch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syniadau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gystadleuaeth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‘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Cydweithredwyr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Yfory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’!</a:t>
            </a:r>
          </a:p>
        </p:txBody>
      </p:sp>
    </p:spTree>
    <p:extLst>
      <p:ext uri="{BB962C8B-B14F-4D97-AF65-F5344CB8AC3E}">
        <p14:creationId xmlns:p14="http://schemas.microsoft.com/office/powerpoint/2010/main" val="20656852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AD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E4C270E-A523-2A1C-1A76-6E7731B592E6}"/>
              </a:ext>
            </a:extLst>
          </p:cNvPr>
          <p:cNvSpPr txBox="1">
            <a:spLocks/>
          </p:cNvSpPr>
          <p:nvPr/>
        </p:nvSpPr>
        <p:spPr>
          <a:xfrm>
            <a:off x="912108" y="1735195"/>
            <a:ext cx="9430879" cy="292594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6000" dirty="0" err="1">
                <a:solidFill>
                  <a:srgbClr val="1E1B4B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Amser</a:t>
            </a:r>
            <a:r>
              <a:rPr lang="en-GB" sz="6000" dirty="0">
                <a:solidFill>
                  <a:srgbClr val="1E1B4B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solidFill>
                  <a:srgbClr val="1E1B4B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6000" dirty="0">
                <a:solidFill>
                  <a:srgbClr val="1E1B4B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solidFill>
                  <a:srgbClr val="1E1B4B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fynd</a:t>
            </a:r>
            <a:r>
              <a:rPr lang="en-GB" sz="6000" dirty="0">
                <a:solidFill>
                  <a:srgbClr val="1E1B4B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solidFill>
                  <a:srgbClr val="1E1B4B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ati</a:t>
            </a:r>
            <a:r>
              <a:rPr lang="en-GB" sz="6000" dirty="0">
                <a:solidFill>
                  <a:srgbClr val="1E1B4B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solidFill>
                  <a:srgbClr val="1E1B4B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6000" dirty="0">
                <a:solidFill>
                  <a:srgbClr val="1E1B4B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solidFill>
                  <a:srgbClr val="1E1B4B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weithio</a:t>
            </a:r>
            <a:r>
              <a:rPr lang="en-GB" sz="6000" dirty="0">
                <a:solidFill>
                  <a:srgbClr val="1E1B4B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solidFill>
                  <a:srgbClr val="1E1B4B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6000" dirty="0">
                <a:solidFill>
                  <a:srgbClr val="1E1B4B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solidFill>
                  <a:srgbClr val="1E1B4B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eich</a:t>
            </a:r>
            <a:r>
              <a:rPr lang="en-GB" sz="6000" dirty="0">
                <a:solidFill>
                  <a:srgbClr val="1E1B4B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solidFill>
                  <a:srgbClr val="1E1B4B"/>
                </a:solidFill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GB" sz="6000" dirty="0" err="1">
                <a:solidFill>
                  <a:srgbClr val="1E1B4B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ynnig</a:t>
            </a:r>
            <a:r>
              <a:rPr lang="en-GB" sz="6000" dirty="0">
                <a:solidFill>
                  <a:srgbClr val="1E1B4B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solidFill>
                  <a:srgbClr val="1E1B4B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i’r</a:t>
            </a:r>
            <a:r>
              <a:rPr lang="en-GB" sz="6000" dirty="0">
                <a:solidFill>
                  <a:srgbClr val="1E1B4B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solidFill>
                  <a:srgbClr val="1E1B4B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gystadleuaeth</a:t>
            </a:r>
            <a:r>
              <a:rPr lang="en-GB" sz="6000" dirty="0">
                <a:solidFill>
                  <a:srgbClr val="1E1B4B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‘</a:t>
            </a:r>
            <a:r>
              <a:rPr lang="en-GB" sz="6000" dirty="0" err="1">
                <a:solidFill>
                  <a:srgbClr val="1E1B4B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Cydweithredwyr</a:t>
            </a:r>
            <a:r>
              <a:rPr lang="en-GB" sz="6000" dirty="0">
                <a:solidFill>
                  <a:srgbClr val="1E1B4B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solidFill>
                  <a:srgbClr val="1E1B4B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Yfory</a:t>
            </a:r>
            <a:r>
              <a:rPr lang="en-GB" sz="6000" dirty="0">
                <a:solidFill>
                  <a:srgbClr val="1E1B4B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’!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24B7DAF9-3251-5426-1314-E78499775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003" y="2107095"/>
            <a:ext cx="3850777" cy="54466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BE7EFB-F5A2-BD72-77B0-C8185434AA4F}"/>
              </a:ext>
            </a:extLst>
          </p:cNvPr>
          <p:cNvSpPr txBox="1"/>
          <p:nvPr/>
        </p:nvSpPr>
        <p:spPr>
          <a:xfrm>
            <a:off x="912108" y="5431134"/>
            <a:ext cx="6601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sz="5400" dirty="0" err="1">
                <a:solidFill>
                  <a:srgbClr val="1E1B4B"/>
                </a:solidFill>
                <a:effectLst/>
                <a:latin typeface="basisgrotesquepro"/>
                <a:ea typeface="Calibri" panose="020F0502020204030204" pitchFamily="34" charset="0"/>
              </a:rPr>
              <a:t>Pob</a:t>
            </a:r>
            <a:r>
              <a:rPr lang="en-GB" sz="5400" dirty="0">
                <a:solidFill>
                  <a:srgbClr val="1E1B4B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5400" dirty="0" err="1">
                <a:solidFill>
                  <a:srgbClr val="1E1B4B"/>
                </a:solidFill>
                <a:effectLst/>
                <a:latin typeface="basisgrotesquepro"/>
                <a:ea typeface="Calibri" panose="020F0502020204030204" pitchFamily="34" charset="0"/>
              </a:rPr>
              <a:t>lwc</a:t>
            </a:r>
            <a:r>
              <a:rPr lang="en-GB" sz="5400" dirty="0">
                <a:solidFill>
                  <a:srgbClr val="1E1B4B"/>
                </a:solidFill>
                <a:effectLst/>
                <a:latin typeface="basisgrotesquepro"/>
                <a:ea typeface="Calibri" panose="020F0502020204030204" pitchFamily="34" charset="0"/>
              </a:rPr>
              <a:t>!</a:t>
            </a:r>
            <a:endParaRPr lang="en-GB" sz="5400" dirty="0">
              <a:solidFill>
                <a:srgbClr val="1E1B4B"/>
              </a:solidFill>
              <a:latin typeface="basisgrotesquepro"/>
            </a:endParaRPr>
          </a:p>
        </p:txBody>
      </p:sp>
      <p:pic>
        <p:nvPicPr>
          <p:cNvPr id="5" name="Picture 4" descr="A picture containing text, light, dark&#10;&#10;Description automatically generated">
            <a:extLst>
              <a:ext uri="{FF2B5EF4-FFF2-40B4-BE49-F238E27FC236}">
                <a16:creationId xmlns:a16="http://schemas.microsoft.com/office/drawing/2014/main" id="{5B450241-9EBC-D342-1524-77B8A8E25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08" y="623270"/>
            <a:ext cx="2837526" cy="56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9997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31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5C0F1-42EB-F765-904E-7EA3626C9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77" y="2766218"/>
            <a:ext cx="8407400" cy="1325563"/>
          </a:xfrm>
        </p:spPr>
        <p:txBody>
          <a:bodyPr>
            <a:noAutofit/>
          </a:bodyPr>
          <a:lstStyle/>
          <a:p>
            <a:r>
              <a:rPr lang="en-GB" sz="60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Rhagor</a:t>
            </a:r>
            <a:r>
              <a:rPr lang="en-GB" sz="60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o </a:t>
            </a:r>
            <a:r>
              <a:rPr lang="en-GB" sz="60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wybodaeth</a:t>
            </a:r>
            <a:r>
              <a:rPr lang="en-GB" sz="60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br>
              <a:rPr lang="en-GB" sz="60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</a:br>
            <a:r>
              <a:rPr lang="en-GB" sz="60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i</a:t>
            </a:r>
            <a:r>
              <a:rPr lang="en-GB" sz="60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60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athrawon</a:t>
            </a:r>
            <a:endParaRPr lang="en-GB" sz="6000" dirty="0">
              <a:solidFill>
                <a:schemeClr val="bg1"/>
              </a:solidFill>
              <a:latin typeface="basisgrotesquepro"/>
            </a:endParaRP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44CF6956-1F6B-BF28-CFC6-1A3297A6E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228" y="362912"/>
            <a:ext cx="4176676" cy="590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9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89361-3F59-BF1C-D6C6-9BFAE7C2A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808" y="949569"/>
            <a:ext cx="9912384" cy="826477"/>
          </a:xfrm>
        </p:spPr>
        <p:txBody>
          <a:bodyPr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Edrych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fanylach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y gair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cydweithredu</a:t>
            </a:r>
            <a:endParaRPr lang="en-GB" sz="4400" dirty="0">
              <a:solidFill>
                <a:schemeClr val="bg1"/>
              </a:solidFill>
              <a:effectLst/>
              <a:latin typeface="basisgrotesquepr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C0E8318-BCF4-B5ED-63E3-ACA74F03C753}"/>
              </a:ext>
            </a:extLst>
          </p:cNvPr>
          <p:cNvSpPr txBox="1">
            <a:spLocks/>
          </p:cNvSpPr>
          <p:nvPr/>
        </p:nvSpPr>
        <p:spPr>
          <a:xfrm>
            <a:off x="1950029" y="2385536"/>
            <a:ext cx="8291942" cy="8264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cy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Mae ‘</a:t>
            </a:r>
            <a:r>
              <a:rPr lang="cy-GB" sz="4400" dirty="0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cyd</a:t>
            </a:r>
            <a:r>
              <a:rPr lang="cy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’ yn golygu ‘</a:t>
            </a:r>
            <a:r>
              <a:rPr lang="cy-GB" sz="4400" dirty="0">
                <a:solidFill>
                  <a:srgbClr val="73EEDC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gyda’n gilydd</a:t>
            </a:r>
            <a:r>
              <a:rPr lang="cy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’.</a:t>
            </a:r>
            <a:endParaRPr lang="en-GB" sz="4400" dirty="0">
              <a:solidFill>
                <a:schemeClr val="bg1"/>
              </a:solidFill>
              <a:effectLst/>
              <a:latin typeface="basisgrotesquepr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1F52727-6A87-DD40-0842-4077D509F90E}"/>
              </a:ext>
            </a:extLst>
          </p:cNvPr>
          <p:cNvSpPr txBox="1">
            <a:spLocks/>
          </p:cNvSpPr>
          <p:nvPr/>
        </p:nvSpPr>
        <p:spPr>
          <a:xfrm>
            <a:off x="1155325" y="3429000"/>
            <a:ext cx="9527259" cy="8264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Segoe UI" panose="020B0502040204020203" pitchFamily="34" charset="0"/>
              </a:rPr>
              <a:t>Mae ‘</a:t>
            </a:r>
            <a:r>
              <a:rPr lang="en-GB" sz="4400" dirty="0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  <a:cs typeface="Segoe UI" panose="020B0502040204020203" pitchFamily="34" charset="0"/>
              </a:rPr>
              <a:t>g/</a:t>
            </a:r>
            <a:r>
              <a:rPr lang="en-GB" sz="4400" dirty="0" err="1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  <a:cs typeface="Segoe UI" panose="020B0502040204020203" pitchFamily="34" charset="0"/>
              </a:rPr>
              <a:t>weithredu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Segoe UI" panose="020B0502040204020203" pitchFamily="34" charset="0"/>
              </a:rPr>
              <a:t>’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Segoe UI" panose="020B0502040204020203" pitchFamily="34" charset="0"/>
              </a:rPr>
              <a:t>yn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Segoe UI" panose="020B0502040204020203" pitchFamily="34" charset="0"/>
              </a:rPr>
              <a:t>golygu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Segoe UI" panose="020B0502040204020203" pitchFamily="34" charset="0"/>
              </a:rPr>
              <a:t> ‘</a:t>
            </a:r>
            <a:r>
              <a:rPr lang="en-GB" sz="4400" dirty="0" err="1">
                <a:solidFill>
                  <a:srgbClr val="73EEDC"/>
                </a:solidFill>
                <a:effectLst/>
                <a:latin typeface="basisgrotesquepro"/>
                <a:ea typeface="Calibri" panose="020F0502020204030204" pitchFamily="34" charset="0"/>
                <a:cs typeface="Segoe UI" panose="020B0502040204020203" pitchFamily="34" charset="0"/>
              </a:rPr>
              <a:t>gweithio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Segoe UI" panose="020B0502040204020203" pitchFamily="34" charset="0"/>
              </a:rPr>
              <a:t>’</a:t>
            </a:r>
            <a:r>
              <a:rPr lang="cy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4400" dirty="0">
              <a:solidFill>
                <a:schemeClr val="bg1"/>
              </a:solidFill>
              <a:effectLst/>
              <a:latin typeface="basisgrotesquepr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96805C4-819A-4737-D859-FD66D62C31E6}"/>
              </a:ext>
            </a:extLst>
          </p:cNvPr>
          <p:cNvSpPr txBox="1">
            <a:spLocks/>
          </p:cNvSpPr>
          <p:nvPr/>
        </p:nvSpPr>
        <p:spPr>
          <a:xfrm>
            <a:off x="1155324" y="5081954"/>
            <a:ext cx="9527259" cy="8264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4400" dirty="0" err="1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</a:rPr>
              <a:t>Cydweithredu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= </a:t>
            </a:r>
            <a:r>
              <a:rPr lang="en-GB" sz="4400" dirty="0" err="1">
                <a:solidFill>
                  <a:srgbClr val="73EEDC"/>
                </a:solidFill>
                <a:effectLst/>
                <a:latin typeface="basisgrotesquepro"/>
                <a:ea typeface="Calibri" panose="020F0502020204030204" pitchFamily="34" charset="0"/>
              </a:rPr>
              <a:t>Gweithio</a:t>
            </a:r>
            <a:r>
              <a:rPr lang="en-GB" sz="4400" dirty="0">
                <a:solidFill>
                  <a:srgbClr val="73EEDC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rgbClr val="73EEDC"/>
                </a:solidFill>
                <a:effectLst/>
                <a:latin typeface="basisgrotesquepro"/>
                <a:ea typeface="Calibri" panose="020F0502020204030204" pitchFamily="34" charset="0"/>
              </a:rPr>
              <a:t>gyda’n</a:t>
            </a:r>
            <a:r>
              <a:rPr lang="en-GB" sz="4400" dirty="0">
                <a:solidFill>
                  <a:srgbClr val="73EEDC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rgbClr val="73EEDC"/>
                </a:solidFill>
                <a:effectLst/>
                <a:latin typeface="basisgrotesquepro"/>
                <a:ea typeface="Calibri" panose="020F0502020204030204" pitchFamily="34" charset="0"/>
              </a:rPr>
              <a:t>gilydd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!</a:t>
            </a:r>
            <a:endParaRPr lang="en-GB" sz="4400" dirty="0">
              <a:solidFill>
                <a:schemeClr val="bg1"/>
              </a:solidFill>
              <a:latin typeface="basisgrotesquepro"/>
            </a:endParaRPr>
          </a:p>
        </p:txBody>
      </p:sp>
    </p:spTree>
    <p:extLst>
      <p:ext uri="{BB962C8B-B14F-4D97-AF65-F5344CB8AC3E}">
        <p14:creationId xmlns:p14="http://schemas.microsoft.com/office/powerpoint/2010/main" val="13304424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89361-3F59-BF1C-D6C6-9BFAE7C2A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9401" y="2453626"/>
            <a:ext cx="9273198" cy="195074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Gallwch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weithio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gyda’ch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gilydd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ar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y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prosiect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, a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chyflwyno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un </a:t>
            </a:r>
            <a:r>
              <a:rPr lang="en-GB" sz="4400" b="1" dirty="0" err="1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</a:rPr>
              <a:t>cynnig</a:t>
            </a:r>
            <a:r>
              <a:rPr lang="en-GB" sz="4400" b="1" dirty="0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</a:rPr>
              <a:t> o bob </a:t>
            </a:r>
            <a:r>
              <a:rPr lang="en-GB" sz="4400" b="1" dirty="0" err="1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</a:rPr>
              <a:t>ysgol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(Cymraeg neu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Saesneg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).</a:t>
            </a:r>
            <a:endParaRPr lang="en-GB" sz="4400" dirty="0">
              <a:solidFill>
                <a:schemeClr val="bg1"/>
              </a:solidFill>
              <a:latin typeface="basisgrotesquepro"/>
            </a:endParaRPr>
          </a:p>
        </p:txBody>
      </p:sp>
    </p:spTree>
    <p:extLst>
      <p:ext uri="{BB962C8B-B14F-4D97-AF65-F5344CB8AC3E}">
        <p14:creationId xmlns:p14="http://schemas.microsoft.com/office/powerpoint/2010/main" val="22129595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89361-3F59-BF1C-D6C6-9BFAE7C2A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132" y="2798501"/>
            <a:ext cx="9903736" cy="126099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y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Mae gennych chi tan </a:t>
            </a:r>
            <a:r>
              <a:rPr lang="cy-GB" sz="4400" b="1" dirty="0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</a:rPr>
              <a:t>4yh ar 21 Tachwedd</a:t>
            </a:r>
            <a:r>
              <a:rPr lang="cy-GB" sz="4400" dirty="0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cy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2022 i gyflwyno’ch cynnig terfynol.</a:t>
            </a:r>
            <a:endParaRPr lang="en-GB" sz="4400" dirty="0">
              <a:solidFill>
                <a:schemeClr val="bg1"/>
              </a:solidFill>
              <a:latin typeface="basisgrotesquepro"/>
            </a:endParaRPr>
          </a:p>
        </p:txBody>
      </p:sp>
    </p:spTree>
    <p:extLst>
      <p:ext uri="{BB962C8B-B14F-4D97-AF65-F5344CB8AC3E}">
        <p14:creationId xmlns:p14="http://schemas.microsoft.com/office/powerpoint/2010/main" val="15443792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89361-3F59-BF1C-D6C6-9BFAE7C2A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7632" y="2471912"/>
            <a:ext cx="8456735" cy="19141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y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Bydd y tri ymgeisydd Cymraeg gorau a’r tri ymgeisydd Saesneg gorau yn ennill tlws ‘Cydweithredwyr Yfory’.</a:t>
            </a:r>
            <a:endParaRPr lang="en-GB" sz="4400" dirty="0">
              <a:solidFill>
                <a:schemeClr val="bg1"/>
              </a:solidFill>
              <a:latin typeface="basisgrotesquepro"/>
            </a:endParaRPr>
          </a:p>
        </p:txBody>
      </p:sp>
    </p:spTree>
    <p:extLst>
      <p:ext uri="{BB962C8B-B14F-4D97-AF65-F5344CB8AC3E}">
        <p14:creationId xmlns:p14="http://schemas.microsoft.com/office/powerpoint/2010/main" val="16236152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89361-3F59-BF1C-D6C6-9BFAE7C2A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3517" y="2185753"/>
            <a:ext cx="9184966" cy="248649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y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Bydd y prosiect buddugol o’r categorïau Cymraeg a Saesneg yn ennill basged o nwyddau gan sefydliadau cydweithredol ledled Cymru!</a:t>
            </a:r>
            <a:endParaRPr lang="en-GB" sz="4400" dirty="0">
              <a:solidFill>
                <a:schemeClr val="bg1"/>
              </a:solidFill>
              <a:latin typeface="basisgrotesquepro"/>
            </a:endParaRPr>
          </a:p>
        </p:txBody>
      </p:sp>
    </p:spTree>
    <p:extLst>
      <p:ext uri="{BB962C8B-B14F-4D97-AF65-F5344CB8AC3E}">
        <p14:creationId xmlns:p14="http://schemas.microsoft.com/office/powerpoint/2010/main" val="40689104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89361-3F59-BF1C-D6C6-9BFAE7C2A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0897" y="2477532"/>
            <a:ext cx="10230205" cy="19029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Mae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rhagor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o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wybodaeth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am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sut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i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roi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cynnig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arni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ar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waelod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y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dudalen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cystadleuaeth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‘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Cydweithredwyr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Yfory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’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ar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wefan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Hwb.</a:t>
            </a:r>
            <a:endParaRPr lang="en-GB" sz="4400" b="0" i="0" dirty="0">
              <a:solidFill>
                <a:schemeClr val="bg1"/>
              </a:solidFill>
              <a:effectLst/>
              <a:latin typeface="basisgrotesquepro"/>
            </a:endParaRPr>
          </a:p>
        </p:txBody>
      </p:sp>
    </p:spTree>
    <p:extLst>
      <p:ext uri="{BB962C8B-B14F-4D97-AF65-F5344CB8AC3E}">
        <p14:creationId xmlns:p14="http://schemas.microsoft.com/office/powerpoint/2010/main" val="17022938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31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5C0F1-42EB-F765-904E-7EA3626C9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455" y="2188403"/>
            <a:ext cx="8407400" cy="2481191"/>
          </a:xfrm>
        </p:spPr>
        <p:txBody>
          <a:bodyPr>
            <a:noAutofit/>
          </a:bodyPr>
          <a:lstStyle/>
          <a:p>
            <a:r>
              <a:rPr lang="en-GB" sz="60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Geiriau</a:t>
            </a:r>
            <a:r>
              <a:rPr lang="en-GB" sz="60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a </a:t>
            </a:r>
            <a:br>
              <a:rPr lang="en-GB" sz="60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</a:br>
            <a:r>
              <a:rPr lang="en-GB" sz="60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brawddegau</a:t>
            </a:r>
            <a:r>
              <a:rPr lang="en-GB" sz="60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br>
              <a:rPr lang="en-GB" sz="60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</a:br>
            <a:r>
              <a:rPr lang="en-GB" sz="60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defnyddiol</a:t>
            </a:r>
            <a:endParaRPr lang="en-GB" sz="6000" dirty="0">
              <a:solidFill>
                <a:schemeClr val="bg1"/>
              </a:solidFill>
              <a:latin typeface="basisgrotesquepro"/>
            </a:endParaRP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354DB3DB-9F39-1975-0250-D1350D514C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5" r="23161"/>
          <a:stretch/>
        </p:blipFill>
        <p:spPr>
          <a:xfrm>
            <a:off x="6730999" y="1282698"/>
            <a:ext cx="4746172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5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89361-3F59-BF1C-D6C6-9BFAE7C2A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899" y="575732"/>
            <a:ext cx="10231968" cy="607444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600" b="1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Geiriau</a:t>
            </a:r>
            <a:r>
              <a:rPr lang="en-GB" sz="3600" b="1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3600" b="1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brawddegau</a:t>
            </a:r>
            <a:r>
              <a:rPr lang="en-GB" sz="3600" b="1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defnyddiol</a:t>
            </a:r>
            <a:r>
              <a:rPr lang="en-GB" sz="3600" b="1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3600" b="1" dirty="0">
              <a:solidFill>
                <a:schemeClr val="bg2"/>
              </a:solidFill>
              <a:latin typeface="basisgrotesquepro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b="1" dirty="0" err="1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Datblygu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– proses </a:t>
            </a:r>
            <a:r>
              <a:rPr lang="en-GB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sy’n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creu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twf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cynnydd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ac </a:t>
            </a:r>
            <a:r>
              <a:rPr lang="en-GB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arwain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at </a:t>
            </a:r>
            <a:r>
              <a:rPr lang="en-GB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newid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positif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dirty="0">
              <a:solidFill>
                <a:schemeClr val="bg1"/>
              </a:solidFill>
              <a:effectLst/>
              <a:latin typeface="basisgrotesquepr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b="1" dirty="0" err="1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Asiantaeth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GB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busnes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neu </a:t>
            </a:r>
            <a:r>
              <a:rPr lang="en-GB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sefydliad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sy’n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darparu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gwasanaeth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ran </a:t>
            </a:r>
            <a:r>
              <a:rPr lang="en-GB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busnes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arall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, person neu </a:t>
            </a:r>
            <a:r>
              <a:rPr lang="en-GB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grŵp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dirty="0">
              <a:solidFill>
                <a:schemeClr val="bg1"/>
              </a:solidFill>
              <a:effectLst/>
              <a:latin typeface="basisgrotesquepr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b="1" dirty="0" err="1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Sefydliad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GB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grŵp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wedi’i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drefnu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bobl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gyda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diben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penodol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fel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busnes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elusen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neu </a:t>
            </a:r>
            <a:r>
              <a:rPr lang="en-GB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adran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llywodraeth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dirty="0">
              <a:solidFill>
                <a:schemeClr val="bg1"/>
              </a:solidFill>
              <a:effectLst/>
              <a:latin typeface="basisgrotesquepr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b="1" dirty="0" err="1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</a:rPr>
              <a:t>Cydweithfa</a:t>
            </a:r>
            <a:r>
              <a:rPr lang="en-GB" b="1" dirty="0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</a:rPr>
              <a:t>/</a:t>
            </a:r>
            <a:r>
              <a:rPr lang="en-GB" b="1" dirty="0" err="1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</a:rPr>
              <a:t>Cwmni</a:t>
            </a:r>
            <a:r>
              <a:rPr lang="en-GB" b="1" dirty="0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b="1" dirty="0" err="1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</a:rPr>
              <a:t>cydweithredol</a:t>
            </a:r>
            <a:r>
              <a:rPr lang="en-GB" dirty="0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– math o </a:t>
            </a:r>
            <a:r>
              <a:rPr lang="en-GB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sefydliad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sy’n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eiddo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i’w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aelodau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ac </a:t>
            </a:r>
            <a:r>
              <a:rPr lang="en-GB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yn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cael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ei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redeg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ganddyn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nhw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, </a:t>
            </a:r>
            <a:r>
              <a:rPr lang="en-GB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sydd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hefyd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yn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defnyddio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cynhyrchion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neu </a:t>
            </a:r>
            <a:r>
              <a:rPr lang="en-GB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wasanaethau’r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gydweithfa</a:t>
            </a:r>
            <a:endParaRPr lang="en-GB" i="1" dirty="0">
              <a:solidFill>
                <a:schemeClr val="bg1"/>
              </a:solidFill>
              <a:latin typeface="basisgrotesquepro"/>
            </a:endParaRPr>
          </a:p>
          <a:p>
            <a:pPr marL="0" indent="0">
              <a:buNone/>
            </a:pPr>
            <a:endParaRPr lang="en-GB" b="0" i="1" dirty="0">
              <a:solidFill>
                <a:schemeClr val="bg1"/>
              </a:solidFill>
              <a:effectLst/>
              <a:latin typeface="basisgrotesquepro"/>
            </a:endParaRPr>
          </a:p>
          <a:p>
            <a:pPr marL="0" indent="0">
              <a:buNone/>
            </a:pPr>
            <a:endParaRPr lang="en-GB" b="1" dirty="0">
              <a:solidFill>
                <a:schemeClr val="bg1"/>
              </a:solidFill>
              <a:latin typeface="basisgrotesquepro"/>
            </a:endParaRPr>
          </a:p>
          <a:p>
            <a:pPr marL="0" indent="0">
              <a:buNone/>
            </a:pPr>
            <a:endParaRPr lang="en-GB" sz="4400" b="1" i="0" dirty="0">
              <a:solidFill>
                <a:schemeClr val="bg2"/>
              </a:solidFill>
              <a:effectLst/>
              <a:latin typeface="basisgrotesquepro"/>
            </a:endParaRPr>
          </a:p>
          <a:p>
            <a:pPr marL="0" indent="0">
              <a:buNone/>
            </a:pPr>
            <a:endParaRPr lang="en-GB" sz="4400" b="1" i="0" dirty="0">
              <a:solidFill>
                <a:schemeClr val="bg2"/>
              </a:solidFill>
              <a:effectLst/>
              <a:latin typeface="basisgrotesquepro"/>
            </a:endParaRPr>
          </a:p>
        </p:txBody>
      </p:sp>
    </p:spTree>
    <p:extLst>
      <p:ext uri="{BB962C8B-B14F-4D97-AF65-F5344CB8AC3E}">
        <p14:creationId xmlns:p14="http://schemas.microsoft.com/office/powerpoint/2010/main" val="20991287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89361-3F59-BF1C-D6C6-9BFAE7C2A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900" y="575733"/>
            <a:ext cx="10130367" cy="590819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600" b="1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Geiriau</a:t>
            </a:r>
            <a:r>
              <a:rPr lang="en-GB" sz="3600" b="1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3600" b="1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brawddegau</a:t>
            </a:r>
            <a:r>
              <a:rPr lang="en-GB" sz="3600" b="1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defnyddiol</a:t>
            </a:r>
            <a:r>
              <a:rPr lang="en-GB" sz="3600" b="1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3600" dirty="0">
              <a:solidFill>
                <a:schemeClr val="bg1"/>
              </a:solidFill>
              <a:effectLst/>
              <a:latin typeface="basisgrotesquepr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4000" b="1" dirty="0">
              <a:solidFill>
                <a:schemeClr val="bg2"/>
              </a:solidFill>
              <a:latin typeface="basisgrotesquepro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b="1" dirty="0" err="1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Cymdeithas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GB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grŵp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mawr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bobl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sy’n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byw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mewn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ffordd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sydd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wedi’i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threfnu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dirty="0">
              <a:solidFill>
                <a:schemeClr val="bg1"/>
              </a:solidFill>
              <a:effectLst/>
              <a:latin typeface="basisgrotesquepr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b="1" dirty="0" err="1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Cymuned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GB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grŵp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bobl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sy’n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byw’n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agos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at </a:t>
            </a:r>
            <a:r>
              <a:rPr lang="en-GB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ei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gilydd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neu </a:t>
            </a:r>
            <a:r>
              <a:rPr lang="en-GB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sydd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rhannu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diddordebau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dirty="0">
              <a:solidFill>
                <a:schemeClr val="bg1"/>
              </a:solidFill>
              <a:effectLst/>
              <a:latin typeface="basisgrotesquepr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y-GB" b="1" dirty="0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Lleol</a:t>
            </a:r>
            <a:r>
              <a:rPr lang="cy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– yn bodoli neu’n perthyn i’r ardal lle’r ydych chi’n byw.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dirty="0">
              <a:solidFill>
                <a:schemeClr val="bg1"/>
              </a:solidFill>
              <a:effectLst/>
              <a:latin typeface="basisgrotesquepr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b="1" dirty="0" err="1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Cydweithredu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GB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pobl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cydweithio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gyflawni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nod </a:t>
            </a:r>
            <a:r>
              <a:rPr lang="en-GB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cyffredin</a:t>
            </a:r>
            <a:r>
              <a:rPr lang="en-GB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GB" dirty="0">
              <a:solidFill>
                <a:schemeClr val="bg2"/>
              </a:solidFill>
              <a:latin typeface="basisgrotesquepro"/>
            </a:endParaRPr>
          </a:p>
          <a:p>
            <a:pPr marL="0" indent="0">
              <a:buNone/>
            </a:pPr>
            <a:endParaRPr lang="en-GB" i="1" dirty="0">
              <a:solidFill>
                <a:schemeClr val="bg1"/>
              </a:solidFill>
              <a:latin typeface="basisgrotesquepro"/>
            </a:endParaRPr>
          </a:p>
          <a:p>
            <a:pPr marL="0" indent="0" algn="l">
              <a:buNone/>
            </a:pPr>
            <a:endParaRPr lang="en-GB" i="1" dirty="0">
              <a:solidFill>
                <a:schemeClr val="bg1"/>
              </a:solidFill>
              <a:latin typeface="basisgrotesquepro"/>
            </a:endParaRPr>
          </a:p>
          <a:p>
            <a:pPr marL="0" indent="0" algn="l">
              <a:buNone/>
            </a:pPr>
            <a:endParaRPr lang="en-GB" i="1" dirty="0">
              <a:solidFill>
                <a:schemeClr val="bg1"/>
              </a:solidFill>
              <a:latin typeface="basisgrotesquepro"/>
            </a:endParaRPr>
          </a:p>
          <a:p>
            <a:pPr marL="0" indent="0" algn="l">
              <a:buNone/>
            </a:pPr>
            <a:endParaRPr lang="en-GB" b="1" dirty="0">
              <a:solidFill>
                <a:schemeClr val="bg1"/>
              </a:solidFill>
              <a:latin typeface="basisgrotesquepro"/>
            </a:endParaRPr>
          </a:p>
          <a:p>
            <a:pPr marL="0" indent="0">
              <a:buNone/>
            </a:pPr>
            <a:endParaRPr lang="en-GB" sz="4400" b="1" i="0" dirty="0">
              <a:solidFill>
                <a:schemeClr val="bg2"/>
              </a:solidFill>
              <a:effectLst/>
              <a:latin typeface="basisgrotesquepro"/>
            </a:endParaRPr>
          </a:p>
          <a:p>
            <a:pPr marL="0" indent="0">
              <a:buNone/>
            </a:pPr>
            <a:endParaRPr lang="en-GB" sz="4400" b="1" i="0" dirty="0">
              <a:solidFill>
                <a:schemeClr val="bg2"/>
              </a:solidFill>
              <a:effectLst/>
              <a:latin typeface="basisgrotesquepro"/>
            </a:endParaRPr>
          </a:p>
        </p:txBody>
      </p:sp>
    </p:spTree>
    <p:extLst>
      <p:ext uri="{BB962C8B-B14F-4D97-AF65-F5344CB8AC3E}">
        <p14:creationId xmlns:p14="http://schemas.microsoft.com/office/powerpoint/2010/main" val="3194010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89361-3F59-BF1C-D6C6-9BFAE7C2A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900" y="575732"/>
            <a:ext cx="10011833" cy="6167967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4700" b="1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Geiriau</a:t>
            </a:r>
            <a:r>
              <a:rPr lang="en-GB" sz="4700" b="1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4700" b="1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brawddegau</a:t>
            </a:r>
            <a:r>
              <a:rPr lang="en-GB" sz="4700" b="1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700" b="1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defnyddiol</a:t>
            </a:r>
            <a:r>
              <a:rPr lang="en-GB" sz="4700" b="1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4700" b="1" dirty="0">
              <a:solidFill>
                <a:schemeClr val="bg2"/>
              </a:solidFill>
              <a:latin typeface="basisgrotesquepro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y-GB" sz="3700" b="1" dirty="0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Newid hinsawdd </a:t>
            </a:r>
            <a:r>
              <a:rPr lang="cy-GB" sz="37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- newidiadau hirdymor mewn tymheredd byd-eang oherwydd cynnydd mewn carbon deuocsid yn atmosffer y ddaear o’r tanwyddau ffosil yn llosgi.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3700" dirty="0">
              <a:solidFill>
                <a:schemeClr val="bg1"/>
              </a:solidFill>
              <a:effectLst/>
              <a:latin typeface="basisgrotesquepr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700" b="1" dirty="0" err="1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Diweithdra</a:t>
            </a:r>
            <a:r>
              <a:rPr lang="en-GB" sz="37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– y </a:t>
            </a:r>
            <a:r>
              <a:rPr lang="en-GB" sz="37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cyflwr</a:t>
            </a:r>
            <a:r>
              <a:rPr lang="en-GB" sz="37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37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fod</a:t>
            </a:r>
            <a:r>
              <a:rPr lang="en-GB" sz="37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7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heb</a:t>
            </a:r>
            <a:r>
              <a:rPr lang="en-GB" sz="37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7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waith</a:t>
            </a:r>
            <a:r>
              <a:rPr lang="en-GB" sz="37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â </a:t>
            </a:r>
            <a:r>
              <a:rPr lang="en-GB" sz="37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thâl</a:t>
            </a:r>
            <a:r>
              <a:rPr lang="en-GB" sz="37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er bod y person </a:t>
            </a:r>
            <a:r>
              <a:rPr lang="en-GB" sz="37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wrthi’n</a:t>
            </a:r>
            <a:r>
              <a:rPr lang="en-GB" sz="37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7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frwd</a:t>
            </a:r>
            <a:r>
              <a:rPr lang="en-GB" sz="37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7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37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7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chwilio</a:t>
            </a:r>
            <a:r>
              <a:rPr lang="en-GB" sz="37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am </a:t>
            </a:r>
            <a:r>
              <a:rPr lang="en-GB" sz="37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waith</a:t>
            </a:r>
            <a:r>
              <a:rPr lang="en-GB" sz="37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3700" dirty="0">
              <a:solidFill>
                <a:schemeClr val="bg1"/>
              </a:solidFill>
              <a:effectLst/>
              <a:latin typeface="basisgrotesquepr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y-GB" sz="3700" b="1" dirty="0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Tai</a:t>
            </a:r>
            <a:r>
              <a:rPr lang="cy-GB" sz="37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- adeiladau sydd wedi’u gwneud i bobl fyw ynddyn nhw.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3700" dirty="0">
              <a:solidFill>
                <a:schemeClr val="bg1"/>
              </a:solidFill>
              <a:effectLst/>
              <a:latin typeface="basisgrotesquepr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3700" b="1" dirty="0" err="1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</a:rPr>
              <a:t>Anghydraddoldeb</a:t>
            </a:r>
            <a:r>
              <a:rPr lang="en-GB" sz="37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– pan </a:t>
            </a:r>
            <a:r>
              <a:rPr lang="en-GB" sz="37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nad</a:t>
            </a:r>
            <a:r>
              <a:rPr lang="en-GB" sz="37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37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yw</a:t>
            </a:r>
            <a:r>
              <a:rPr lang="en-GB" sz="37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37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adnoddau</a:t>
            </a:r>
            <a:r>
              <a:rPr lang="en-GB" sz="37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a </a:t>
            </a:r>
            <a:r>
              <a:rPr lang="en-GB" sz="37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chyfleoedd</a:t>
            </a:r>
            <a:r>
              <a:rPr lang="en-GB" sz="37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37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mewn</a:t>
            </a:r>
            <a:r>
              <a:rPr lang="en-GB" sz="37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37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cymdeithas</a:t>
            </a:r>
            <a:r>
              <a:rPr lang="en-GB" sz="37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37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yn</a:t>
            </a:r>
            <a:r>
              <a:rPr lang="en-GB" sz="37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37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cael</a:t>
            </a:r>
            <a:r>
              <a:rPr lang="en-GB" sz="37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37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eu</a:t>
            </a:r>
            <a:r>
              <a:rPr lang="en-GB" sz="37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37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rhannu’n</a:t>
            </a:r>
            <a:r>
              <a:rPr lang="en-GB" sz="37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37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gyfartal</a:t>
            </a:r>
            <a:r>
              <a:rPr lang="en-GB" sz="37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.</a:t>
            </a:r>
            <a:endParaRPr lang="en-GB" sz="3700" i="1" dirty="0">
              <a:solidFill>
                <a:schemeClr val="bg1"/>
              </a:solidFill>
              <a:latin typeface="basisgrotesquepro"/>
            </a:endParaRPr>
          </a:p>
          <a:p>
            <a:pPr marL="0" indent="0" algn="l">
              <a:buNone/>
            </a:pPr>
            <a:endParaRPr lang="en-GB" i="1" dirty="0">
              <a:solidFill>
                <a:schemeClr val="bg1"/>
              </a:solidFill>
              <a:latin typeface="basisgrotesquepro"/>
            </a:endParaRPr>
          </a:p>
          <a:p>
            <a:pPr marL="0" indent="0" algn="l">
              <a:buNone/>
            </a:pPr>
            <a:endParaRPr lang="en-GB" b="1" dirty="0">
              <a:solidFill>
                <a:schemeClr val="bg1"/>
              </a:solidFill>
              <a:latin typeface="basisgrotesquepro"/>
            </a:endParaRPr>
          </a:p>
          <a:p>
            <a:pPr marL="0" indent="0">
              <a:buNone/>
            </a:pPr>
            <a:endParaRPr lang="en-GB" sz="4400" b="1" i="0" dirty="0">
              <a:solidFill>
                <a:schemeClr val="bg2"/>
              </a:solidFill>
              <a:effectLst/>
              <a:latin typeface="basisgrotesquepro"/>
            </a:endParaRPr>
          </a:p>
          <a:p>
            <a:pPr marL="0" indent="0">
              <a:buNone/>
            </a:pPr>
            <a:endParaRPr lang="en-GB" sz="4400" b="1" i="0" dirty="0">
              <a:solidFill>
                <a:schemeClr val="bg2"/>
              </a:solidFill>
              <a:effectLst/>
              <a:latin typeface="basisgrotesquepro"/>
            </a:endParaRPr>
          </a:p>
        </p:txBody>
      </p:sp>
    </p:spTree>
    <p:extLst>
      <p:ext uri="{BB962C8B-B14F-4D97-AF65-F5344CB8AC3E}">
        <p14:creationId xmlns:p14="http://schemas.microsoft.com/office/powerpoint/2010/main" val="40524937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31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5C0F1-42EB-F765-904E-7EA3626C9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067" y="2348309"/>
            <a:ext cx="9900138" cy="2161382"/>
          </a:xfrm>
        </p:spPr>
        <p:txBody>
          <a:bodyPr>
            <a:noAutofit/>
          </a:bodyPr>
          <a:lstStyle/>
          <a:p>
            <a:r>
              <a:rPr lang="en-GB" sz="80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Adnoddau</a:t>
            </a:r>
            <a:r>
              <a:rPr lang="en-GB" sz="80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br>
              <a:rPr lang="en-GB" sz="80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</a:br>
            <a:r>
              <a:rPr lang="en-GB" sz="80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pellach</a:t>
            </a:r>
            <a:endParaRPr lang="en-GB" sz="8000" dirty="0">
              <a:solidFill>
                <a:schemeClr val="bg1"/>
              </a:solidFill>
              <a:latin typeface="basisgrotesquepro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4A8CA598-C99B-2E11-FD8C-760A1027D7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0" b="14815"/>
          <a:stretch/>
        </p:blipFill>
        <p:spPr>
          <a:xfrm>
            <a:off x="6809993" y="1248833"/>
            <a:ext cx="4305227" cy="436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6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89361-3F59-BF1C-D6C6-9BFAE7C2A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1794" y="2308987"/>
            <a:ext cx="7828411" cy="242926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cy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Felly rydyn ni’n gwybod beth yw ystyr </a:t>
            </a:r>
            <a:r>
              <a:rPr lang="cy-GB" sz="4400" dirty="0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cydweithredu</a:t>
            </a:r>
            <a:r>
              <a:rPr lang="cy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cy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ond pan ddylen ni gydweithredu?</a:t>
            </a:r>
            <a:endParaRPr lang="en-GB" sz="4400" dirty="0">
              <a:solidFill>
                <a:schemeClr val="bg1"/>
              </a:solidFill>
              <a:effectLst/>
              <a:latin typeface="basisgrotesquepr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43859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01240-4F2C-EE4B-170E-E226DF630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9067"/>
            <a:ext cx="10515600" cy="53848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5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Gwefannau</a:t>
            </a:r>
            <a:endParaRPr lang="en-GB" sz="5400" dirty="0">
              <a:solidFill>
                <a:schemeClr val="bg1"/>
              </a:solidFill>
              <a:effectLst/>
              <a:latin typeface="basisgrotesquepr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y-GB" sz="24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Tudalen y we Cydweithredwyr Yfory - </a:t>
            </a:r>
            <a:r>
              <a:rPr lang="en-GB" sz="2400" i="0" dirty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https://cy.cwmpas.coop/latest/cydweithredwyr-yfory/</a:t>
            </a:r>
            <a:endParaRPr lang="en-GB" sz="2400" i="0" dirty="0">
              <a:solidFill>
                <a:schemeClr val="bg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4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Cwmpas - </a:t>
            </a:r>
            <a:r>
              <a:rPr lang="en-GB" sz="2400" u="sng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https://cwmpas.coop/</a:t>
            </a:r>
            <a:endParaRPr lang="en-GB" sz="2400" dirty="0">
              <a:solidFill>
                <a:schemeClr val="bg1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4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Co-operatives UK - </a:t>
            </a:r>
            <a:r>
              <a:rPr lang="en-GB" sz="2400" u="sng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https://www.uk.coop/</a:t>
            </a:r>
            <a:endParaRPr lang="en-GB" sz="2400" dirty="0">
              <a:solidFill>
                <a:schemeClr val="bg1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4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International Co-operative Alliance - </a:t>
            </a:r>
            <a:r>
              <a:rPr lang="en-GB" sz="2400" u="sng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https://www.ica.coop/al-ica/</a:t>
            </a:r>
            <a:r>
              <a:rPr lang="en-GB" sz="24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4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Y </a:t>
            </a:r>
            <a:r>
              <a:rPr lang="en-GB" sz="2400" dirty="0" err="1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mathau</a:t>
            </a:r>
            <a:r>
              <a:rPr lang="en-GB" sz="24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gwahanol</a:t>
            </a:r>
            <a:r>
              <a:rPr lang="en-GB" sz="24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o </a:t>
            </a:r>
            <a:r>
              <a:rPr lang="en-GB" sz="2400" dirty="0" err="1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fentrau</a:t>
            </a:r>
            <a:r>
              <a:rPr lang="en-GB" sz="24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cydweithredol</a:t>
            </a:r>
            <a:r>
              <a:rPr lang="en-GB" sz="24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- </a:t>
            </a:r>
            <a:r>
              <a:rPr lang="en-GB" sz="2400" u="sng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https://www.uk.coop/understanding-co-ops/what-co-op/types-co-ops</a:t>
            </a:r>
            <a:r>
              <a:rPr lang="en-GB" sz="24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</a:p>
          <a:p>
            <a:r>
              <a:rPr lang="en-GB" sz="24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Co-op news - </a:t>
            </a:r>
            <a:r>
              <a:rPr lang="en-GB" sz="2400" u="sng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https://www.thenews.coop/uk/</a:t>
            </a:r>
            <a:endParaRPr lang="en-GB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370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01240-4F2C-EE4B-170E-E226DF630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9067"/>
            <a:ext cx="10515600" cy="5505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54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Fideos</a:t>
            </a:r>
            <a:endParaRPr lang="en-GB" sz="5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400" dirty="0" err="1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Sianel</a:t>
            </a:r>
            <a:r>
              <a:rPr lang="en-GB" sz="24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YouTube Cwmpas - </a:t>
            </a:r>
            <a:r>
              <a:rPr lang="en-GB" sz="2400" u="sng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https://www.youtube.com/c/Cwmpas/videos</a:t>
            </a:r>
            <a:r>
              <a:rPr lang="en-GB" sz="24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400" dirty="0" err="1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Fideo</a:t>
            </a:r>
            <a:r>
              <a:rPr lang="en-GB" sz="24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wedi’i</a:t>
            </a:r>
            <a:r>
              <a:rPr lang="en-GB" sz="24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animeiddio</a:t>
            </a:r>
            <a:r>
              <a:rPr lang="en-GB" sz="24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What is a co-op? | Co-operatives UK </a:t>
            </a:r>
            <a:r>
              <a:rPr lang="en-GB" sz="2400" u="sng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https://youtu.be/PIbW8b5ssKs</a:t>
            </a:r>
            <a:r>
              <a:rPr lang="en-GB" sz="24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y-GB" sz="24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Robert Owen, fideo wedi’i animeiddio (Tad y mudiad cydweithredol o Gymru) - </a:t>
            </a:r>
            <a:r>
              <a:rPr lang="cy-GB" sz="2400" u="sng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&lt;https://www.youtube.com/watch?v=LM0SDjR6H8c&gt;</a:t>
            </a:r>
            <a:endParaRPr lang="en-GB" sz="2400" dirty="0">
              <a:solidFill>
                <a:schemeClr val="bg1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4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The 7 Principles of Co-operation | ICOS - </a:t>
            </a:r>
            <a:r>
              <a:rPr lang="en-GB" sz="2400" u="sng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https://youtu.be/KJTf4PuTy64</a:t>
            </a:r>
            <a:r>
              <a:rPr lang="en-GB" sz="24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</a:p>
          <a:p>
            <a:r>
              <a:rPr lang="en-GB" sz="2400" dirty="0" err="1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Cân</a:t>
            </a:r>
            <a:r>
              <a:rPr lang="en-GB" sz="24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Sesame Street ‘That’s Co-operation’ - </a:t>
            </a:r>
            <a:r>
              <a:rPr lang="en-GB" sz="2400" u="sng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https://youtu.be/kihZUsADQTQ</a:t>
            </a:r>
            <a:endParaRPr lang="en-GB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566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89361-3F59-BF1C-D6C6-9BFAE7C2A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146" y="3089712"/>
            <a:ext cx="10339707" cy="6785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Fe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ddylen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ni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</a:rPr>
              <a:t>gydweithredu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oherwydd</a:t>
            </a:r>
            <a:r>
              <a:rPr lang="en-GB" sz="44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58611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89361-3F59-BF1C-D6C6-9BFAE7C2A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507" y="1417320"/>
            <a:ext cx="4621214" cy="20116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GB" sz="4000" dirty="0">
              <a:solidFill>
                <a:schemeClr val="bg1"/>
              </a:solidFill>
              <a:latin typeface="basisgrotesquepro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en-GB" sz="40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1. Mae </a:t>
            </a:r>
            <a:r>
              <a:rPr lang="en-GB" sz="40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cydweithredu</a:t>
            </a:r>
            <a:r>
              <a:rPr lang="en-GB" sz="40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40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golygu</a:t>
            </a:r>
            <a:r>
              <a:rPr lang="en-GB" sz="40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cryfder</a:t>
            </a:r>
            <a:r>
              <a:rPr lang="en-GB" sz="4000" b="1" dirty="0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mewn</a:t>
            </a:r>
            <a:r>
              <a:rPr lang="en-GB" sz="4000" b="1" dirty="0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niferoedd</a:t>
            </a:r>
            <a:endParaRPr lang="en-GB" sz="4000" b="1" dirty="0">
              <a:solidFill>
                <a:srgbClr val="F6AD37"/>
              </a:solidFill>
              <a:effectLst/>
              <a:latin typeface="basisgrotesquepr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id="{D8B13057-60C4-B279-3312-12008ED1B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0" y="1417320"/>
            <a:ext cx="7950200" cy="3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23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89361-3F59-BF1C-D6C6-9BFAE7C2A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215" y="543560"/>
            <a:ext cx="11769567" cy="21365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GB" sz="4000" dirty="0">
              <a:solidFill>
                <a:schemeClr val="bg1"/>
              </a:solidFill>
              <a:latin typeface="basisgrotesquepro"/>
            </a:endParaRPr>
          </a:p>
          <a:p>
            <a:pPr marL="0" lvl="0" indent="0" algn="ctr">
              <a:lnSpc>
                <a:spcPct val="107000"/>
              </a:lnSpc>
              <a:buNone/>
            </a:pPr>
            <a:r>
              <a:rPr lang="en-GB" sz="40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GB" sz="40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Mae’n</a:t>
            </a:r>
            <a:r>
              <a:rPr lang="en-GB" sz="40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gadael</a:t>
            </a:r>
            <a:r>
              <a:rPr lang="en-GB" sz="40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40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bobl</a:t>
            </a:r>
            <a:r>
              <a:rPr lang="en-GB" sz="40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ddefnyddio</a:t>
            </a:r>
            <a:r>
              <a:rPr lang="en-GB" sz="40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eu</a:t>
            </a:r>
            <a:r>
              <a:rPr lang="en-GB" sz="4000" dirty="0">
                <a:solidFill>
                  <a:schemeClr val="bg1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sgiliau</a:t>
            </a:r>
            <a:r>
              <a:rPr lang="en-GB" sz="4000" b="1" dirty="0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F6AD37"/>
                </a:solidFill>
                <a:effectLst/>
                <a:latin typeface="basisgrotesquepro"/>
                <a:ea typeface="Calibri" panose="020F0502020204030204" pitchFamily="34" charset="0"/>
                <a:cs typeface="Times New Roman" panose="02020603050405020304" pitchFamily="18" charset="0"/>
              </a:rPr>
              <a:t>gwahanol</a:t>
            </a:r>
            <a:endParaRPr lang="en-GB" sz="4000" b="1" dirty="0">
              <a:solidFill>
                <a:srgbClr val="F6AD37"/>
              </a:solidFill>
              <a:effectLst/>
              <a:latin typeface="basisgrotesquepr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6DA6EE-2A02-B50D-9BE4-45E3FA9B4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279" y="2214880"/>
            <a:ext cx="8727440" cy="436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26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26938CE07E33408A16D7F3CE44239E" ma:contentTypeVersion="12" ma:contentTypeDescription="Create a new document." ma:contentTypeScope="" ma:versionID="54e739d930610ec9241a3484a96e3e79">
  <xsd:schema xmlns:xsd="http://www.w3.org/2001/XMLSchema" xmlns:xs="http://www.w3.org/2001/XMLSchema" xmlns:p="http://schemas.microsoft.com/office/2006/metadata/properties" xmlns:ns2="a35934bb-ee9f-4712-956e-9c403162ed02" xmlns:ns3="18164edf-e5cb-4980-83a4-c255b27da017" targetNamespace="http://schemas.microsoft.com/office/2006/metadata/properties" ma:root="true" ma:fieldsID="ca94069721244201b5d7cc8a25bf7309" ns2:_="" ns3:_="">
    <xsd:import namespace="a35934bb-ee9f-4712-956e-9c403162ed02"/>
    <xsd:import namespace="18164edf-e5cb-4980-83a4-c255b27da0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5934bb-ee9f-4712-956e-9c403162ed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164edf-e5cb-4980-83a4-c255b27da01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8164edf-e5cb-4980-83a4-c255b27da017">
      <UserInfo>
        <DisplayName>Ward Coster</DisplayName>
        <AccountId>261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D4BCCDC-D27F-4A9B-B466-5492D3D4C91D}">
  <ds:schemaRefs>
    <ds:schemaRef ds:uri="18164edf-e5cb-4980-83a4-c255b27da017"/>
    <ds:schemaRef ds:uri="a35934bb-ee9f-4712-956e-9c403162ed0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8E1C6DF-964E-45BD-BF2D-19C98DC8F2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B4F256-0156-4D7B-B315-CE6B7850993B}">
  <ds:schemaRefs>
    <ds:schemaRef ds:uri="http://purl.org/dc/dcmitype/"/>
    <ds:schemaRef ds:uri="18164edf-e5cb-4980-83a4-c255b27da017"/>
    <ds:schemaRef ds:uri="http://schemas.microsoft.com/office/2006/documentManagement/types"/>
    <ds:schemaRef ds:uri="http://purl.org/dc/elements/1.1/"/>
    <ds:schemaRef ds:uri="http://schemas.microsoft.com/office/2006/metadata/properties"/>
    <ds:schemaRef ds:uri="a35934bb-ee9f-4712-956e-9c403162ed02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24477</TotalTime>
  <Words>1441</Words>
  <Application>Microsoft Office PowerPoint</Application>
  <PresentationFormat>Widescreen</PresentationFormat>
  <Paragraphs>150</Paragraphs>
  <Slides>61</Slides>
  <Notes>9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8" baseType="lpstr">
      <vt:lpstr>Arial</vt:lpstr>
      <vt:lpstr>basisgrotesquepro</vt:lpstr>
      <vt:lpstr>Calibri</vt:lpstr>
      <vt:lpstr>Calibri Light</vt:lpstr>
      <vt:lpstr>Segoe UI</vt:lpstr>
      <vt:lpstr>Symbol</vt:lpstr>
      <vt:lpstr>Office Theme</vt:lpstr>
      <vt:lpstr>PowerPoint Presentation</vt:lpstr>
      <vt:lpstr>Beth i’w ddisgwyl  1. Dysgu am gydweithredu  2. Dysgu mwy am Cwmpas  3. Rhoi cynnig ar ein cystadleuaeth ‘Cydweithredwyr Yfory’  4. Adnoddau pellach a nodiadau ar gyfer athrawon</vt:lpstr>
      <vt:lpstr>Beth yw  cydweithredu?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Cydweithredu ble  rydyn ni’n byw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Sut i roi cynnig ar  y gystadleuaeth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Rhagor o wybodaeth  i athrawon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Geiriau a  brawddegau  defnyddiol</vt:lpstr>
      <vt:lpstr>PowerPoint Presentation</vt:lpstr>
      <vt:lpstr>PowerPoint Presentation</vt:lpstr>
      <vt:lpstr>PowerPoint Presentation</vt:lpstr>
      <vt:lpstr>Adnoddau  pellach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Cwmpas schools competition</dc:title>
  <dc:creator>Ward Coster</dc:creator>
  <cp:lastModifiedBy>Ward Coster</cp:lastModifiedBy>
  <cp:revision>8</cp:revision>
  <dcterms:created xsi:type="dcterms:W3CDTF">2022-08-16T10:53:47Z</dcterms:created>
  <dcterms:modified xsi:type="dcterms:W3CDTF">2022-10-04T08:14:16Z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0x0101003D26938CE07E33408A16D7F3CE44239E</vt:lpwstr>
  </property>
</Properties>
</file>